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256" r:id="rId3"/>
    <p:sldId id="784" r:id="rId4"/>
    <p:sldId id="783" r:id="rId5"/>
    <p:sldId id="2175" r:id="rId6"/>
    <p:sldId id="831" r:id="rId7"/>
    <p:sldId id="2176" r:id="rId8"/>
    <p:sldId id="790" r:id="rId9"/>
    <p:sldId id="791" r:id="rId10"/>
    <p:sldId id="792" r:id="rId11"/>
    <p:sldId id="797" r:id="rId12"/>
    <p:sldId id="798" r:id="rId13"/>
    <p:sldId id="799" r:id="rId15"/>
    <p:sldId id="800" r:id="rId16"/>
    <p:sldId id="801" r:id="rId17"/>
    <p:sldId id="803" r:id="rId18"/>
    <p:sldId id="804" r:id="rId19"/>
    <p:sldId id="806" r:id="rId20"/>
    <p:sldId id="805" r:id="rId21"/>
    <p:sldId id="802" r:id="rId22"/>
    <p:sldId id="809" r:id="rId23"/>
    <p:sldId id="688" r:id="rId24"/>
    <p:sldId id="814" r:id="rId25"/>
    <p:sldId id="488" r:id="rId26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2A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48"/>
    <p:restoredTop sz="94599"/>
  </p:normalViewPr>
  <p:slideViewPr>
    <p:cSldViewPr snapToGrid="0" snapToObjects="1">
      <p:cViewPr varScale="1">
        <p:scale>
          <a:sx n="81" d="100"/>
          <a:sy n="81" d="100"/>
        </p:scale>
        <p:origin x="88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4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96F1D-2411-6346-A1AF-CC4B9EC805EA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96F1D-2411-6346-A1AF-CC4B9EC805EA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96F1D-2411-6346-A1AF-CC4B9EC805EA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96F1D-2411-6346-A1AF-CC4B9EC805EA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403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F233BEB-840D-5D48-B11A-7F469653D2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608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D89E918-E078-C748-A5A5-5B8EED096A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017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DEA7CEC7-23C6-174D-94DD-E4649B9D4E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813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0F1058C-B29E-4D4F-8327-D0DABAE38B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98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FC50115-38FF-0347-A224-066AAFA4C8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65DC9-4159-7544-9360-C98689A08A5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90D6-47A9-CD46-982A-92F448BA7DE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65DC9-4159-7544-9360-C98689A08A5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90D6-47A9-CD46-982A-92F448BA7DE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65DC9-4159-7544-9360-C98689A08A5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90D6-47A9-CD46-982A-92F448BA7DE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65DC9-4159-7544-9360-C98689A08A5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90D6-47A9-CD46-982A-92F448BA7DE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65DC9-4159-7544-9360-C98689A08A5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90D6-47A9-CD46-982A-92F448BA7DE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65DC9-4159-7544-9360-C98689A08A5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90D6-47A9-CD46-982A-92F448BA7DE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65DC9-4159-7544-9360-C98689A08A5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90D6-47A9-CD46-982A-92F448BA7DE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65DC9-4159-7544-9360-C98689A08A5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90D6-47A9-CD46-982A-92F448BA7DE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65DC9-4159-7544-9360-C98689A08A5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90D6-47A9-CD46-982A-92F448BA7DE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65DC9-4159-7544-9360-C98689A08A5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90D6-47A9-CD46-982A-92F448BA7DE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65DC9-4159-7544-9360-C98689A08A5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90D6-47A9-CD46-982A-92F448BA7DE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65DC9-4159-7544-9360-C98689A08A5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A90D6-47A9-CD46-982A-92F448BA7DE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.xml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microsoft.com/office/2007/relationships/hdphoto" Target="../media/image12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3.png"/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3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7.jpeg"/><Relationship Id="rId4" Type="http://schemas.openxmlformats.org/officeDocument/2006/relationships/image" Target="../media/image3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2793365"/>
            <a:ext cx="12192000" cy="1271270"/>
          </a:xfrm>
          <a:solidFill>
            <a:srgbClr val="9A2A1B"/>
          </a:solidFill>
        </p:spPr>
        <p:txBody>
          <a:bodyPr>
            <a:normAutofit/>
          </a:bodyPr>
          <a:lstStyle/>
          <a:p>
            <a:r>
              <a:rPr kumimoji="1" lang="zh-CN" altLang="en-US" sz="5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柏权维服务简介</a:t>
            </a:r>
            <a:endParaRPr kumimoji="1" lang="zh-CN" altLang="en-US" sz="5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1" name="image 160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2253" y="16127"/>
            <a:ext cx="12192000" cy="6858000"/>
          </a:xfrm>
          <a:prstGeom prst="rect">
            <a:avLst/>
          </a:prstGeom>
        </p:spPr>
      </p:pic>
      <p:pic>
        <p:nvPicPr>
          <p:cNvPr id="1602" name="image 160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66750" y="-12700"/>
            <a:ext cx="336550" cy="1035050"/>
          </a:xfrm>
          <a:prstGeom prst="rect">
            <a:avLst/>
          </a:prstGeom>
        </p:spPr>
      </p:pic>
      <p:sp>
        <p:nvSpPr>
          <p:cNvPr id="1603" name="Object 1603"/>
          <p:cNvSpPr txBox="1"/>
          <p:nvPr/>
        </p:nvSpPr>
        <p:spPr>
          <a:xfrm>
            <a:off x="1193800" y="431800"/>
            <a:ext cx="2562225" cy="3810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500" dirty="0">
                <a:solidFill>
                  <a:srgbClr val="4D4D4D"/>
                </a:solidFill>
                <a:latin typeface="SourceHanSansSC-Bold"/>
                <a:ea typeface="SourceHanSansSC-Bold"/>
              </a:rPr>
              <a:t>团队典型案例</a:t>
            </a:r>
            <a:endParaRPr lang="zh-CN" altLang="en-US" sz="9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1425576"/>
            <a:ext cx="3819525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6" y="3535363"/>
            <a:ext cx="2879725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897064" y="3565526"/>
            <a:ext cx="4897437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"/>
              <a:defRPr sz="32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"/>
              <a:defRPr sz="28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"/>
              <a:defRPr sz="24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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 dirty="0">
                <a:latin typeface="Arial" panose="020B0604020202020204" pitchFamily="34" charset="0"/>
              </a:rPr>
              <a:t>2008</a:t>
            </a:r>
            <a:r>
              <a:rPr lang="zh-CN" altLang="en-US" sz="2400" b="1" dirty="0">
                <a:latin typeface="Arial" panose="020B0604020202020204" pitchFamily="34" charset="0"/>
              </a:rPr>
              <a:t> 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最高人民法院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50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大典型案例</a:t>
            </a:r>
            <a:endParaRPr lang="en-US" altLang="zh-CN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Arial" panose="020B0604020202020204" pitchFamily="34" charset="0"/>
              </a:rPr>
              <a:t>专利侵权二审胜诉</a:t>
            </a:r>
            <a:r>
              <a:rPr lang="en-US" altLang="zh-CN" sz="2400" b="1" dirty="0">
                <a:latin typeface="Arial" panose="020B0604020202020204" pitchFamily="34" charset="0"/>
              </a:rPr>
              <a:t>-</a:t>
            </a:r>
            <a:r>
              <a:rPr lang="zh-CN" altLang="en-US" sz="2400" b="1" dirty="0">
                <a:latin typeface="Arial" panose="020B0604020202020204" pitchFamily="34" charset="0"/>
              </a:rPr>
              <a:t>浙江省高院</a:t>
            </a:r>
            <a:endParaRPr lang="en-US" altLang="zh-CN" sz="24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Arial" panose="020B0604020202020204" pitchFamily="34" charset="0"/>
              </a:rPr>
              <a:t>我方代表</a:t>
            </a:r>
            <a:r>
              <a:rPr lang="en-US" altLang="zh-CN" sz="2400" b="1" dirty="0">
                <a:latin typeface="Arial" panose="020B0604020202020204" pitchFamily="34" charset="0"/>
              </a:rPr>
              <a:t>STIHL</a:t>
            </a:r>
            <a:r>
              <a:rPr lang="zh-CN" altLang="en-US" sz="2400" b="1" dirty="0">
                <a:latin typeface="Arial" panose="020B0604020202020204" pitchFamily="34" charset="0"/>
              </a:rPr>
              <a:t>出庭</a:t>
            </a:r>
            <a:endParaRPr lang="zh-CN" altLang="en-US" sz="2400" b="1" dirty="0">
              <a:latin typeface="Arial" panose="020B0604020202020204" pitchFamily="34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834063" y="1770064"/>
            <a:ext cx="342265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"/>
              <a:defRPr sz="32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"/>
              <a:defRPr sz="28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"/>
              <a:defRPr sz="24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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b="1">
                <a:latin typeface="Arial" panose="020B0604020202020204" pitchFamily="34" charset="0"/>
              </a:rPr>
              <a:t>Vs    </a:t>
            </a:r>
            <a:r>
              <a:rPr lang="en-US" altLang="zh-CN" b="1">
                <a:latin typeface="Arial" panose="020B0604020202020204" pitchFamily="34" charset="0"/>
              </a:rPr>
              <a:t>SWOOL</a:t>
            </a:r>
            <a:endParaRPr lang="zh-CN" altLang="en-US" b="1">
              <a:latin typeface="Arial" panose="020B0604020202020204" pitchFamily="34" charset="0"/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3" y="5013326"/>
            <a:ext cx="37719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1" name="image 160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2253" y="16127"/>
            <a:ext cx="12192000" cy="6858000"/>
          </a:xfrm>
          <a:prstGeom prst="rect">
            <a:avLst/>
          </a:prstGeom>
        </p:spPr>
      </p:pic>
      <p:pic>
        <p:nvPicPr>
          <p:cNvPr id="1602" name="image 160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66750" y="-12700"/>
            <a:ext cx="336550" cy="1035050"/>
          </a:xfrm>
          <a:prstGeom prst="rect">
            <a:avLst/>
          </a:prstGeom>
        </p:spPr>
      </p:pic>
      <p:sp>
        <p:nvSpPr>
          <p:cNvPr id="1603" name="Object 1603"/>
          <p:cNvSpPr txBox="1"/>
          <p:nvPr/>
        </p:nvSpPr>
        <p:spPr>
          <a:xfrm>
            <a:off x="1193800" y="431800"/>
            <a:ext cx="2555875" cy="3810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500" dirty="0">
                <a:solidFill>
                  <a:srgbClr val="4D4D4D"/>
                </a:solidFill>
                <a:latin typeface="SourceHanSansSC-Bold"/>
                <a:ea typeface="SourceHanSansSC-Bold"/>
              </a:rPr>
              <a:t>团队典型案例</a:t>
            </a:r>
            <a:endParaRPr lang="zh-CN" altLang="en-US" sz="900" dirty="0"/>
          </a:p>
        </p:txBody>
      </p:sp>
      <p:pic>
        <p:nvPicPr>
          <p:cNvPr id="14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436689"/>
            <a:ext cx="3024187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5834064" y="1770063"/>
            <a:ext cx="48339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"/>
              <a:defRPr sz="32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"/>
              <a:defRPr sz="28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"/>
              <a:defRPr sz="24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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000" b="1">
                <a:latin typeface="Arial" panose="020B0604020202020204" pitchFamily="34" charset="0"/>
              </a:rPr>
              <a:t>Vs.  Chang</a:t>
            </a:r>
            <a:r>
              <a:rPr lang="zh-CN" altLang="en-US" sz="3000" b="1">
                <a:latin typeface="Arial" panose="020B0604020202020204" pitchFamily="34" charset="0"/>
              </a:rPr>
              <a:t> </a:t>
            </a:r>
            <a:r>
              <a:rPr lang="en-US" altLang="zh-CN" sz="3000" b="1">
                <a:latin typeface="Arial" panose="020B0604020202020204" pitchFamily="34" charset="0"/>
              </a:rPr>
              <a:t>Sha</a:t>
            </a:r>
            <a:r>
              <a:rPr lang="zh-CN" altLang="en-US" sz="3000" b="1">
                <a:latin typeface="Arial" panose="020B0604020202020204" pitchFamily="34" charset="0"/>
              </a:rPr>
              <a:t> </a:t>
            </a:r>
            <a:r>
              <a:rPr lang="en-US" altLang="zh-CN" sz="3000" b="1">
                <a:latin typeface="Arial" panose="020B0604020202020204" pitchFamily="34" charset="0"/>
              </a:rPr>
              <a:t>weixin</a:t>
            </a:r>
            <a:r>
              <a:rPr lang="zh-CN" altLang="en-US" sz="3000" b="1">
                <a:latin typeface="Arial" panose="020B0604020202020204" pitchFamily="34" charset="0"/>
              </a:rPr>
              <a:t> </a:t>
            </a:r>
            <a:endParaRPr lang="zh-CN" altLang="en-US" sz="3000" b="1">
              <a:latin typeface="Arial" panose="020B0604020202020204" pitchFamily="34" charset="0"/>
            </a:endParaRP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1897064" y="3284538"/>
            <a:ext cx="4897437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"/>
              <a:defRPr sz="32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"/>
              <a:defRPr sz="28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"/>
              <a:defRPr sz="24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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 dirty="0">
                <a:latin typeface="Arial" panose="020B0604020202020204" pitchFamily="34" charset="0"/>
              </a:rPr>
              <a:t>2008</a:t>
            </a:r>
            <a:r>
              <a:rPr lang="zh-CN" altLang="en-US" sz="2400" b="1" dirty="0">
                <a:latin typeface="Arial" panose="020B0604020202020204" pitchFamily="34" charset="0"/>
              </a:rPr>
              <a:t> 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广州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10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大知识产权保护案例</a:t>
            </a:r>
            <a:endParaRPr lang="en-US" altLang="zh-CN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Arial" panose="020B0604020202020204" pitchFamily="34" charset="0"/>
              </a:rPr>
              <a:t>商标侵权二审胜诉</a:t>
            </a:r>
            <a:r>
              <a:rPr lang="en-US" altLang="zh-CN" sz="2400" b="1" dirty="0">
                <a:latin typeface="Arial" panose="020B0604020202020204" pitchFamily="34" charset="0"/>
              </a:rPr>
              <a:t>-</a:t>
            </a:r>
            <a:r>
              <a:rPr lang="zh-CN" altLang="en-US" sz="2400" b="1" dirty="0">
                <a:latin typeface="Arial" panose="020B0604020202020204" pitchFamily="34" charset="0"/>
              </a:rPr>
              <a:t>广州中院</a:t>
            </a:r>
            <a:endParaRPr lang="en-US" altLang="zh-CN" sz="24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Arial" panose="020B0604020202020204" pitchFamily="34" charset="0"/>
              </a:rPr>
              <a:t>我方代表</a:t>
            </a:r>
            <a:r>
              <a:rPr lang="en-US" altLang="zh-CN" sz="2400" b="1" dirty="0">
                <a:latin typeface="Arial" panose="020B0604020202020204" pitchFamily="34" charset="0"/>
              </a:rPr>
              <a:t>MARS</a:t>
            </a:r>
            <a:r>
              <a:rPr lang="zh-CN" altLang="en-US" sz="2400" b="1" dirty="0">
                <a:latin typeface="Arial" panose="020B0604020202020204" pitchFamily="34" charset="0"/>
              </a:rPr>
              <a:t>出庭</a:t>
            </a:r>
            <a:endParaRPr lang="zh-CN" altLang="en-US" sz="2400" b="1" dirty="0">
              <a:latin typeface="Arial" panose="020B0604020202020204" pitchFamily="34" charset="0"/>
            </a:endParaRPr>
          </a:p>
        </p:txBody>
      </p:sp>
      <p:pic>
        <p:nvPicPr>
          <p:cNvPr id="17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4894263"/>
            <a:ext cx="28194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7464425" y="5062539"/>
            <a:ext cx="26987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"/>
              <a:defRPr sz="32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"/>
              <a:defRPr sz="28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"/>
              <a:defRPr sz="24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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4400" dirty="0" err="1">
                <a:latin typeface="Arial" panose="020B0604020202020204" pitchFamily="34" charset="0"/>
              </a:rPr>
              <a:t>金脆香米</a:t>
            </a:r>
            <a:endParaRPr kumimoji="1" lang="ko-KR" altLang="en-US" sz="4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1" name="image 160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2253" y="16127"/>
            <a:ext cx="12192000" cy="6858000"/>
          </a:xfrm>
          <a:prstGeom prst="rect">
            <a:avLst/>
          </a:prstGeom>
        </p:spPr>
      </p:pic>
      <p:pic>
        <p:nvPicPr>
          <p:cNvPr id="1602" name="image 160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66750" y="-12700"/>
            <a:ext cx="336550" cy="1035050"/>
          </a:xfrm>
          <a:prstGeom prst="rect">
            <a:avLst/>
          </a:prstGeom>
        </p:spPr>
      </p:pic>
      <p:sp>
        <p:nvSpPr>
          <p:cNvPr id="1603" name="Object 1603"/>
          <p:cNvSpPr txBox="1"/>
          <p:nvPr/>
        </p:nvSpPr>
        <p:spPr>
          <a:xfrm>
            <a:off x="1193800" y="431800"/>
            <a:ext cx="2885440" cy="4064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500" dirty="0">
                <a:solidFill>
                  <a:srgbClr val="4D4D4D"/>
                </a:solidFill>
                <a:latin typeface="SourceHanSansSC-Bold"/>
                <a:ea typeface="SourceHanSansSC-Bold"/>
              </a:rPr>
              <a:t>团队典型案例</a:t>
            </a:r>
            <a:endParaRPr lang="zh-CN" altLang="en-US" sz="9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106739"/>
            <a:ext cx="3598862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60627"/>
            <a:ext cx="3460750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6" y="3771901"/>
            <a:ext cx="2544763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1774825" y="1638300"/>
            <a:ext cx="4897438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"/>
              <a:defRPr sz="32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"/>
              <a:defRPr sz="28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"/>
              <a:defRPr sz="24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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Arial" panose="020B0604020202020204" pitchFamily="34" charset="0"/>
              </a:rPr>
              <a:t>专利侵权一审胜诉 </a:t>
            </a:r>
            <a:r>
              <a:rPr lang="en-US" altLang="zh-CN" sz="2400" b="1" dirty="0">
                <a:latin typeface="Arial" panose="020B0604020202020204" pitchFamily="34" charset="0"/>
              </a:rPr>
              <a:t>-</a:t>
            </a:r>
            <a:r>
              <a:rPr lang="zh-CN" altLang="en-US" sz="2400" b="1" dirty="0">
                <a:latin typeface="Arial" panose="020B0604020202020204" pitchFamily="34" charset="0"/>
              </a:rPr>
              <a:t> 北京二中院</a:t>
            </a:r>
            <a:endParaRPr lang="en-US" altLang="zh-CN" sz="24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Arial" panose="020B0604020202020204" pitchFamily="34" charset="0"/>
              </a:rPr>
              <a:t>我方代表韩国当事人起诉</a:t>
            </a:r>
            <a:r>
              <a:rPr lang="en-US" altLang="zh-CN" sz="2400" b="1" dirty="0" err="1">
                <a:latin typeface="Arial" panose="020B0604020202020204" pitchFamily="34" charset="0"/>
              </a:rPr>
              <a:t>sony</a:t>
            </a:r>
            <a:endParaRPr lang="en-US" altLang="zh-CN" sz="24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1" name="image 160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2253" y="16127"/>
            <a:ext cx="12192000" cy="6858000"/>
          </a:xfrm>
          <a:prstGeom prst="rect">
            <a:avLst/>
          </a:prstGeom>
        </p:spPr>
      </p:pic>
      <p:pic>
        <p:nvPicPr>
          <p:cNvPr id="1602" name="image 160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66750" y="-12700"/>
            <a:ext cx="336550" cy="1035050"/>
          </a:xfrm>
          <a:prstGeom prst="rect">
            <a:avLst/>
          </a:prstGeom>
        </p:spPr>
      </p:pic>
      <p:sp>
        <p:nvSpPr>
          <p:cNvPr id="1603" name="Object 1603"/>
          <p:cNvSpPr txBox="1"/>
          <p:nvPr/>
        </p:nvSpPr>
        <p:spPr>
          <a:xfrm>
            <a:off x="1193800" y="431800"/>
            <a:ext cx="2447925" cy="3429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500" dirty="0">
                <a:solidFill>
                  <a:srgbClr val="4D4D4D"/>
                </a:solidFill>
                <a:latin typeface="SourceHanSansSC-Bold"/>
                <a:ea typeface="SourceHanSansSC-Bold"/>
              </a:rPr>
              <a:t>团队典型案例</a:t>
            </a:r>
            <a:endParaRPr lang="zh-CN" altLang="en-US" sz="900" dirty="0"/>
          </a:p>
        </p:txBody>
      </p:sp>
      <p:pic>
        <p:nvPicPr>
          <p:cNvPr id="14" name="그림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00" y="1469478"/>
            <a:ext cx="4567839" cy="407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그림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937" y="930583"/>
            <a:ext cx="6811313" cy="430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5"/>
          <p:cNvSpPr>
            <a:spLocks noChangeArrowheads="1"/>
          </p:cNvSpPr>
          <p:nvPr/>
        </p:nvSpPr>
        <p:spPr bwMode="auto">
          <a:xfrm>
            <a:off x="418306" y="5780045"/>
            <a:ext cx="10962708" cy="110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atinLnBrk="1">
              <a:spcBef>
                <a:spcPct val="0"/>
              </a:spcBef>
              <a:buFontTx/>
              <a:buNone/>
            </a:pPr>
            <a:r>
              <a:rPr lang="zh-CN" altLang="zh-CN" sz="2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（由于本案是消费类电子产品的专利侵权诉讼而被认为比较典型，因此本案庭审被列为</a:t>
            </a:r>
            <a:endParaRPr lang="en-US" altLang="zh-CN" sz="22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latinLnBrk="1">
              <a:spcBef>
                <a:spcPct val="0"/>
              </a:spcBef>
              <a:buFontTx/>
              <a:buNone/>
            </a:pPr>
            <a:r>
              <a:rPr lang="en-US" altLang="zh-CN" sz="2200" b="1" u="sng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2013</a:t>
            </a:r>
            <a:r>
              <a:rPr lang="zh-CN" altLang="zh-CN" sz="2200" b="1" u="sng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年世界知识产权日法院开放周的首次公开裁判</a:t>
            </a:r>
            <a:r>
              <a:rPr lang="zh-CN" altLang="zh-CN" sz="2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，中国知识产权报等媒体也数次对本案进行了跟踪报道）</a:t>
            </a:r>
            <a:endParaRPr lang="zh-CN" altLang="zh-CN" sz="22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375" y="261712"/>
            <a:ext cx="1384792" cy="116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1" name="image 160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2253" y="16127"/>
            <a:ext cx="12192000" cy="6858000"/>
          </a:xfrm>
          <a:prstGeom prst="rect">
            <a:avLst/>
          </a:prstGeom>
        </p:spPr>
      </p:pic>
      <p:pic>
        <p:nvPicPr>
          <p:cNvPr id="1602" name="image 160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66750" y="-12700"/>
            <a:ext cx="336550" cy="1035050"/>
          </a:xfrm>
          <a:prstGeom prst="rect">
            <a:avLst/>
          </a:prstGeom>
        </p:spPr>
      </p:pic>
      <p:sp>
        <p:nvSpPr>
          <p:cNvPr id="1603" name="Object 1603"/>
          <p:cNvSpPr txBox="1"/>
          <p:nvPr/>
        </p:nvSpPr>
        <p:spPr>
          <a:xfrm>
            <a:off x="1193800" y="431800"/>
            <a:ext cx="2705735" cy="3429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500" dirty="0">
                <a:solidFill>
                  <a:srgbClr val="4D4D4D"/>
                </a:solidFill>
                <a:latin typeface="SourceHanSansSC-Bold"/>
                <a:ea typeface="SourceHanSansSC-Bold"/>
              </a:rPr>
              <a:t>团队典型案例</a:t>
            </a:r>
            <a:endParaRPr lang="zh-CN" altLang="en-US" sz="900" dirty="0"/>
          </a:p>
        </p:txBody>
      </p:sp>
      <p:sp>
        <p:nvSpPr>
          <p:cNvPr id="9" name="内容占位符 2"/>
          <p:cNvSpPr txBox="1">
            <a:spLocks noChangeArrowheads="1"/>
          </p:cNvSpPr>
          <p:nvPr/>
        </p:nvSpPr>
        <p:spPr>
          <a:xfrm>
            <a:off x="758950" y="1482913"/>
            <a:ext cx="11174186" cy="435512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latinLnBrk="1">
              <a:buFontTx/>
              <a:buNone/>
            </a:pPr>
            <a:r>
              <a:rPr lang="zh-CN" altLang="zh-CN" sz="2000" b="1" u="sng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反败为胜：不服专利复审委决定胜诉</a:t>
            </a:r>
            <a:endParaRPr lang="en-US" altLang="zh-CN" sz="2000" b="1" u="sng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0" indent="0" latinLnBrk="1">
              <a:buFontTx/>
              <a:buNone/>
            </a:pP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</a:t>
            </a:r>
            <a:r>
              <a:rPr lang="zh-CN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德国普鲁玛公司诉国家知识产权局发明专利</a:t>
            </a: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‘</a:t>
            </a:r>
            <a:r>
              <a:rPr lang="zh-CN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用于制造塑料袋的装置</a:t>
            </a: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’</a:t>
            </a:r>
            <a:r>
              <a:rPr lang="zh-CN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驳回复审行政纠纷一案</a:t>
            </a:r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。</a:t>
            </a:r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0" indent="0" latinLnBrk="1">
              <a:buFontTx/>
              <a:buNone/>
            </a:pPr>
            <a:endParaRPr lang="zh-CN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0" indent="0" latinLnBrk="1">
              <a:buFontTx/>
              <a:buNone/>
            </a:pPr>
            <a:r>
              <a:rPr lang="zh-CN" altLang="zh-CN" sz="20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案情介绍：</a:t>
            </a:r>
            <a:endParaRPr lang="zh-CN" altLang="zh-CN" sz="20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0" indent="0" latinLnBrk="1">
              <a:buFontTx/>
              <a:buNone/>
            </a:pP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</a:t>
            </a:r>
            <a:r>
              <a:rPr lang="zh-CN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原告德国</a:t>
            </a:r>
            <a:r>
              <a:rPr lang="en-US" altLang="zh-CN" sz="2000" dirty="0" err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Pluemat</a:t>
            </a:r>
            <a:r>
              <a:rPr lang="zh-CN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公司其主要产品是医疗设备，对手是山东省大型国企新华医疗，原告</a:t>
            </a:r>
            <a:r>
              <a:rPr lang="en-US" altLang="zh-CN" sz="2000" dirty="0" err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Pluemat</a:t>
            </a:r>
            <a:r>
              <a:rPr lang="zh-CN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公司向山东省新华医疗公司提起专利侵权后，被告向专利复审委员会提起无效请求，并成果予以无效。原告随后提起了行政诉讼。</a:t>
            </a:r>
            <a:endParaRPr lang="zh-CN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0" indent="0" latinLnBrk="1">
              <a:buFontTx/>
              <a:buNone/>
            </a:pP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 </a:t>
            </a:r>
            <a:r>
              <a:rPr lang="zh-CN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本所律师在接受委托后对主要专利问题进行充分调研，化被动为主动，最终反败为胜，经北京市高级人民法院终审，为客户保全了专利权。</a:t>
            </a:r>
            <a:endParaRPr lang="zh-CN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0" indent="0"/>
            <a:endParaRPr lang="zh-CN" altLang="en-US" sz="3300" dirty="0"/>
          </a:p>
        </p:txBody>
      </p:sp>
      <p:sp>
        <p:nvSpPr>
          <p:cNvPr id="12" name="矩形 1"/>
          <p:cNvSpPr>
            <a:spLocks noChangeArrowheads="1"/>
          </p:cNvSpPr>
          <p:nvPr/>
        </p:nvSpPr>
        <p:spPr bwMode="auto">
          <a:xfrm>
            <a:off x="2093074" y="5559088"/>
            <a:ext cx="2402851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atinLnBrk="1">
              <a:spcBef>
                <a:spcPct val="0"/>
              </a:spcBef>
              <a:buFontTx/>
              <a:buNone/>
            </a:pPr>
            <a:r>
              <a:rPr lang="zh-CN" altLang="zh-CN" sz="2000" dirty="0">
                <a:latin typeface="Malgun Gothic" panose="020B0503020000020004" pitchFamily="34" charset="-127"/>
              </a:rPr>
              <a:t>专</a:t>
            </a:r>
            <a:r>
              <a:rPr lang="zh-CN" altLang="zh-CN" sz="2000" dirty="0">
                <a:latin typeface="Malgun Gothic" panose="020B0503020000020004" pitchFamily="34" charset="-127"/>
                <a:ea typeface="等线" panose="02010600030101010101" charset="-122"/>
                <a:cs typeface="Times New Roman" panose="02020603050405020304" pitchFamily="18" charset="0"/>
              </a:rPr>
              <a:t>利</a:t>
            </a:r>
            <a:r>
              <a:rPr lang="zh-CN" altLang="zh-CN" sz="2000" dirty="0">
                <a:latin typeface="Malgun Gothic" panose="020B0503020000020004" pitchFamily="34" charset="-127"/>
              </a:rPr>
              <a:t>说明书发明构思</a:t>
            </a:r>
            <a:endParaRPr lang="zh-CN" altLang="zh-CN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3" name="图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311" y="4724381"/>
            <a:ext cx="4399446" cy="202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内容占位符 1"/>
          <p:cNvSpPr>
            <a:spLocks noGrp="1" noChangeArrowheads="1"/>
          </p:cNvSpPr>
          <p:nvPr>
            <p:ph idx="1"/>
          </p:nvPr>
        </p:nvSpPr>
        <p:spPr>
          <a:xfrm>
            <a:off x="1968500" y="2286000"/>
            <a:ext cx="4127500" cy="4572000"/>
          </a:xfrm>
        </p:spPr>
        <p:txBody>
          <a:bodyPr/>
          <a:lstStyle/>
          <a:p>
            <a:pPr marL="0" indent="0" latinLnBrk="1">
              <a:buNone/>
            </a:pPr>
            <a:r>
              <a:rPr lang="zh-CN" altLang="en-US" sz="2300">
                <a:latin typeface="隶书" panose="02010509060101010101" pitchFamily="49" charset="-122"/>
                <a:ea typeface="隶书" panose="02010509060101010101" pitchFamily="49" charset="-122"/>
              </a:rPr>
              <a:t>美国</a:t>
            </a:r>
            <a:r>
              <a:rPr lang="en-US" altLang="zh-CN" sz="2300">
                <a:latin typeface="隶书" panose="02010509060101010101" pitchFamily="49" charset="-122"/>
                <a:ea typeface="隶书" panose="02010509060101010101" pitchFamily="49" charset="-122"/>
              </a:rPr>
              <a:t>HP</a:t>
            </a:r>
            <a:endParaRPr lang="en-US" altLang="zh-CN" sz="230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indent="0" latinLnBrk="1">
              <a:buNone/>
            </a:pPr>
            <a:r>
              <a:rPr lang="zh-CN" altLang="en-US" sz="2300">
                <a:latin typeface="隶书" panose="02010509060101010101" pitchFamily="49" charset="-122"/>
                <a:ea typeface="隶书" panose="02010509060101010101" pitchFamily="49" charset="-122"/>
              </a:rPr>
              <a:t>美国</a:t>
            </a:r>
            <a:r>
              <a:rPr lang="en-US" altLang="zh-CN" sz="2300">
                <a:latin typeface="隶书" panose="02010509060101010101" pitchFamily="49" charset="-122"/>
                <a:ea typeface="隶书" panose="02010509060101010101" pitchFamily="49" charset="-122"/>
              </a:rPr>
              <a:t>IBM</a:t>
            </a:r>
            <a:endParaRPr lang="en-US" altLang="zh-CN" sz="230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indent="0" latinLnBrk="1">
              <a:buNone/>
            </a:pPr>
            <a:r>
              <a:rPr lang="zh-CN" altLang="en-US" sz="2300">
                <a:latin typeface="隶书" panose="02010509060101010101" pitchFamily="49" charset="-122"/>
                <a:ea typeface="隶书" panose="02010509060101010101" pitchFamily="49" charset="-122"/>
              </a:rPr>
              <a:t>美国</a:t>
            </a:r>
            <a:r>
              <a:rPr lang="en-US" altLang="zh-CN" sz="2300">
                <a:latin typeface="隶书" panose="02010509060101010101" pitchFamily="49" charset="-122"/>
                <a:ea typeface="隶书" panose="02010509060101010101" pitchFamily="49" charset="-122"/>
              </a:rPr>
              <a:t>3M</a:t>
            </a:r>
            <a:endParaRPr lang="en-US" altLang="zh-CN" sz="230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indent="0" latinLnBrk="1">
              <a:buNone/>
            </a:pPr>
            <a:r>
              <a:rPr lang="zh-CN" altLang="en-US" sz="2300">
                <a:latin typeface="隶书" panose="02010509060101010101" pitchFamily="49" charset="-122"/>
                <a:ea typeface="隶书" panose="02010509060101010101" pitchFamily="49" charset="-122"/>
              </a:rPr>
              <a:t>美国百得</a:t>
            </a:r>
            <a:endParaRPr lang="en-US" altLang="zh-CN" sz="230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indent="0" latinLnBrk="1">
              <a:buNone/>
            </a:pPr>
            <a:r>
              <a:rPr lang="zh-CN" altLang="en-US" sz="2300">
                <a:latin typeface="隶书" panose="02010509060101010101" pitchFamily="49" charset="-122"/>
                <a:ea typeface="隶书" panose="02010509060101010101" pitchFamily="49" charset="-122"/>
              </a:rPr>
              <a:t>美国史丹利百得</a:t>
            </a:r>
            <a:endParaRPr lang="en-US" altLang="zh-CN" sz="230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indent="0" latinLnBrk="1">
              <a:buNone/>
            </a:pPr>
            <a:r>
              <a:rPr lang="zh-CN" altLang="en-US" sz="2300">
                <a:latin typeface="隶书" panose="02010509060101010101" pitchFamily="49" charset="-122"/>
                <a:ea typeface="隶书" panose="02010509060101010101" pitchFamily="49" charset="-122"/>
              </a:rPr>
              <a:t>美国洁碧</a:t>
            </a:r>
            <a:endParaRPr lang="en-US" altLang="zh-CN" sz="230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indent="0" latinLnBrk="1">
              <a:buNone/>
            </a:pPr>
            <a:r>
              <a:rPr lang="zh-CN" altLang="en-US" sz="2300">
                <a:latin typeface="隶书" panose="02010509060101010101" pitchFamily="49" charset="-122"/>
                <a:ea typeface="隶书" panose="02010509060101010101" pitchFamily="49" charset="-122"/>
              </a:rPr>
              <a:t>美国罗科</a:t>
            </a:r>
            <a:endParaRPr lang="en-US" altLang="zh-CN" sz="230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indent="0" latinLnBrk="1">
              <a:buNone/>
            </a:pPr>
            <a:r>
              <a:rPr lang="zh-CN" altLang="en-US" sz="2300">
                <a:latin typeface="隶书" panose="02010509060101010101" pitchFamily="49" charset="-122"/>
                <a:ea typeface="隶书" panose="02010509060101010101" pitchFamily="49" charset="-122"/>
              </a:rPr>
              <a:t>美国瑞安</a:t>
            </a:r>
            <a:r>
              <a:rPr lang="en-US" altLang="zh-CN" sz="2300">
                <a:latin typeface="隶书" panose="02010509060101010101" pitchFamily="49" charset="-122"/>
                <a:ea typeface="隶书" panose="02010509060101010101" pitchFamily="49" charset="-122"/>
              </a:rPr>
              <a:t>·</a:t>
            </a:r>
            <a:r>
              <a:rPr lang="zh-CN" altLang="en-US" sz="2300">
                <a:latin typeface="隶书" panose="02010509060101010101" pitchFamily="49" charset="-122"/>
                <a:ea typeface="隶书" panose="02010509060101010101" pitchFamily="49" charset="-122"/>
              </a:rPr>
              <a:t>查尔斯</a:t>
            </a:r>
            <a:r>
              <a:rPr lang="en-US" altLang="zh-CN" sz="2300">
                <a:latin typeface="隶书" panose="02010509060101010101" pitchFamily="49" charset="-122"/>
                <a:ea typeface="隶书" panose="02010509060101010101" pitchFamily="49" charset="-122"/>
              </a:rPr>
              <a:t>·</a:t>
            </a:r>
            <a:r>
              <a:rPr lang="zh-CN" altLang="en-US" sz="2300">
                <a:latin typeface="隶书" panose="02010509060101010101" pitchFamily="49" charset="-122"/>
                <a:ea typeface="隶书" panose="02010509060101010101" pitchFamily="49" charset="-122"/>
              </a:rPr>
              <a:t>康拉德</a:t>
            </a:r>
            <a:endParaRPr lang="zh-CN" altLang="zh-CN" sz="2300"/>
          </a:p>
        </p:txBody>
      </p:sp>
      <p:sp>
        <p:nvSpPr>
          <p:cNvPr id="43010" name="内容占位符 1"/>
          <p:cNvSpPr txBox="1"/>
          <p:nvPr/>
        </p:nvSpPr>
        <p:spPr bwMode="auto">
          <a:xfrm>
            <a:off x="6400800" y="2286000"/>
            <a:ext cx="4267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atinLnBrk="1">
              <a:buFontTx/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美国安德阿默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latinLnBrk="1">
              <a:buFontTx/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美国商升特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latinLnBrk="1">
              <a:buFontTx/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美国德迪控股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latinLnBrk="1">
              <a:buFontTx/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美国生物琥珀酸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latinLnBrk="1">
              <a:buFontTx/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美国高</a:t>
            </a:r>
            <a:r>
              <a:rPr lang="en-US" altLang="zh-CN" sz="2300" dirty="0">
                <a:latin typeface="隶书" panose="02010509060101010101" pitchFamily="49" charset="-122"/>
                <a:ea typeface="隶书" panose="02010509060101010101" pitchFamily="49" charset="-122"/>
              </a:rPr>
              <a:t>4D</a:t>
            </a: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技术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latinLnBrk="1">
              <a:buFontTx/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美国踏石科技</a:t>
            </a:r>
            <a:endParaRPr lang="zh-CN" altLang="zh-CN" sz="2300" dirty="0"/>
          </a:p>
        </p:txBody>
      </p:sp>
      <p:sp>
        <p:nvSpPr>
          <p:cNvPr id="43011" name="标题 1"/>
          <p:cNvSpPr txBox="1"/>
          <p:nvPr/>
        </p:nvSpPr>
        <p:spPr bwMode="auto">
          <a:xfrm>
            <a:off x="4506686" y="1022350"/>
            <a:ext cx="23622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2700" b="1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美国客户</a:t>
            </a:r>
            <a:endParaRPr lang="zh-CN" altLang="en-US" sz="2700" b="1" dirty="0"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3012" name="Picture 4" descr="C:\Users\guoxiang\AppData\Roaming\Tencent\Users\2628869079\QQ\WinTemp\RichOle\$KG{N~]~OW0{CN0ONZKDYB0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486" y="1036637"/>
            <a:ext cx="96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60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66750" y="-12700"/>
            <a:ext cx="336550" cy="1035050"/>
          </a:xfrm>
          <a:prstGeom prst="rect">
            <a:avLst/>
          </a:prstGeom>
        </p:spPr>
      </p:pic>
      <p:sp>
        <p:nvSpPr>
          <p:cNvPr id="9" name="Object 1603"/>
          <p:cNvSpPr txBox="1"/>
          <p:nvPr/>
        </p:nvSpPr>
        <p:spPr>
          <a:xfrm>
            <a:off x="1193800" y="431800"/>
            <a:ext cx="2032000" cy="3810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500" dirty="0">
                <a:solidFill>
                  <a:srgbClr val="4D4D4D"/>
                </a:solidFill>
                <a:latin typeface="SourceHanSansSC-Bold"/>
                <a:ea typeface="SourceHanSansSC-Bold"/>
              </a:rPr>
              <a:t>团队典型客户</a:t>
            </a:r>
            <a:endParaRPr lang="zh-CN" altLang="en-US" sz="9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内容占位符 1"/>
          <p:cNvSpPr>
            <a:spLocks noGrp="1" noChangeArrowheads="1"/>
          </p:cNvSpPr>
          <p:nvPr>
            <p:ph idx="1"/>
          </p:nvPr>
        </p:nvSpPr>
        <p:spPr>
          <a:xfrm>
            <a:off x="2095501" y="2556103"/>
            <a:ext cx="3962400" cy="4572000"/>
          </a:xfrm>
        </p:spPr>
        <p:txBody>
          <a:bodyPr/>
          <a:lstStyle/>
          <a:p>
            <a:pPr marL="0" indent="0" latinLnBrk="1"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韩国斗山重工业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indent="0" latinLnBrk="1"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韩国现代重工业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indent="0" latinLnBrk="1"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韩国能源科学院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indent="0" latinLnBrk="1"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韩国</a:t>
            </a:r>
            <a:r>
              <a:rPr lang="en-US" altLang="zh-CN" sz="2300" dirty="0">
                <a:latin typeface="隶书" panose="02010509060101010101" pitchFamily="49" charset="-122"/>
                <a:ea typeface="隶书" panose="02010509060101010101" pitchFamily="49" charset="-122"/>
              </a:rPr>
              <a:t>SK</a:t>
            </a: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新技术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indent="0" latinLnBrk="1"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韩国浦项工大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indent="0" latinLnBrk="1"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韩国</a:t>
            </a:r>
            <a:r>
              <a:rPr lang="en-US" altLang="zh-CN" sz="2300" dirty="0">
                <a:latin typeface="隶书" panose="02010509060101010101" pitchFamily="49" charset="-122"/>
                <a:ea typeface="隶书" panose="02010509060101010101" pitchFamily="49" charset="-122"/>
              </a:rPr>
              <a:t>CJV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indent="0" latinLnBrk="1"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韩国东进世美肯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indent="0" latinLnBrk="1"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韩国乐扣乐扣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5058" name="内容占位符 1"/>
          <p:cNvSpPr txBox="1"/>
          <p:nvPr/>
        </p:nvSpPr>
        <p:spPr bwMode="auto">
          <a:xfrm>
            <a:off x="6330043" y="2430917"/>
            <a:ext cx="4495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atinLnBrk="1">
              <a:buFontTx/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韩国悳信</a:t>
            </a:r>
            <a:r>
              <a:rPr lang="en-US" altLang="zh-CN" sz="2300" dirty="0">
                <a:latin typeface="隶书" panose="02010509060101010101" pitchFamily="49" charset="-122"/>
                <a:ea typeface="隶书" panose="02010509060101010101" pitchFamily="49" charset="-122"/>
              </a:rPr>
              <a:t>HOUSING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latinLnBrk="1">
              <a:buFontTx/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韩国株式会社汉城</a:t>
            </a:r>
            <a:r>
              <a:rPr lang="en-US" altLang="zh-CN" sz="2300" dirty="0">
                <a:latin typeface="隶书" panose="02010509060101010101" pitchFamily="49" charset="-122"/>
                <a:ea typeface="隶书" panose="02010509060101010101" pitchFamily="49" charset="-122"/>
              </a:rPr>
              <a:t>TNI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latinLnBrk="1">
              <a:buFontTx/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韩国帕克特生物科技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latinLnBrk="1">
              <a:buFontTx/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韩国特赢科技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latinLnBrk="1">
              <a:buFontTx/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（株）阿尔迪泰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latinLnBrk="1">
              <a:buFontTx/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（株）茵匹泰克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latinLnBrk="1">
              <a:buFontTx/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（株）成真</a:t>
            </a:r>
            <a:r>
              <a:rPr lang="en-US" altLang="zh-CN" sz="2300" dirty="0">
                <a:latin typeface="隶书" panose="02010509060101010101" pitchFamily="49" charset="-122"/>
                <a:ea typeface="隶书" panose="02010509060101010101" pitchFamily="49" charset="-122"/>
              </a:rPr>
              <a:t>TECHWIN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latinLnBrk="1">
              <a:buFontTx/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（株）韩国大同工业</a:t>
            </a:r>
            <a:endParaRPr lang="zh-CN" altLang="zh-CN" sz="2300" dirty="0"/>
          </a:p>
        </p:txBody>
      </p:sp>
      <p:sp>
        <p:nvSpPr>
          <p:cNvPr id="45059" name="标题 1"/>
          <p:cNvSpPr txBox="1"/>
          <p:nvPr/>
        </p:nvSpPr>
        <p:spPr bwMode="auto">
          <a:xfrm>
            <a:off x="4653644" y="1251291"/>
            <a:ext cx="23622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2700" b="1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韩国客户</a:t>
            </a:r>
            <a:endParaRPr lang="zh-CN" altLang="en-US" sz="2700" b="1" dirty="0"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5060" name="Picture 4" descr="C:\Users\guoxiang\AppData\Roaming\Tencent\Users\2628869079\QQ\WinTemp\RichOle\Z5M9{Z6@`VUH4Q(8Y8FS%{K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44" y="1227478"/>
            <a:ext cx="933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160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66750" y="-12700"/>
            <a:ext cx="336550" cy="1035050"/>
          </a:xfrm>
          <a:prstGeom prst="rect">
            <a:avLst/>
          </a:prstGeom>
        </p:spPr>
      </p:pic>
      <p:sp>
        <p:nvSpPr>
          <p:cNvPr id="7" name="Object 1603"/>
          <p:cNvSpPr txBox="1"/>
          <p:nvPr/>
        </p:nvSpPr>
        <p:spPr>
          <a:xfrm>
            <a:off x="1193800" y="431800"/>
            <a:ext cx="2032000" cy="3810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500" dirty="0">
                <a:solidFill>
                  <a:srgbClr val="4D4D4D"/>
                </a:solidFill>
                <a:latin typeface="SourceHanSansSC-Bold"/>
                <a:ea typeface="SourceHanSansSC-Bold"/>
              </a:rPr>
              <a:t>团队典型客户</a:t>
            </a:r>
            <a:endParaRPr lang="zh-CN" altLang="en-US" sz="9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内容占位符 1"/>
          <p:cNvSpPr>
            <a:spLocks noGrp="1" noChangeArrowheads="1"/>
          </p:cNvSpPr>
          <p:nvPr>
            <p:ph idx="1"/>
          </p:nvPr>
        </p:nvSpPr>
        <p:spPr>
          <a:xfrm>
            <a:off x="1856014" y="3048000"/>
            <a:ext cx="3886200" cy="4572000"/>
          </a:xfrm>
        </p:spPr>
        <p:txBody>
          <a:bodyPr/>
          <a:lstStyle/>
          <a:p>
            <a:pPr marL="0" indent="0" latinLnBrk="1"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德国西门子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indent="0" latinLnBrk="1"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德国德凯达工业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indent="0" latinLnBrk="1"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德国森赛泰克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indent="0" latinLnBrk="1"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德国沃尔夫冈</a:t>
            </a:r>
            <a:r>
              <a:rPr lang="en-US" altLang="zh-CN" sz="2300" dirty="0">
                <a:latin typeface="隶书" panose="02010509060101010101" pitchFamily="49" charset="-122"/>
                <a:ea typeface="隶书" panose="02010509060101010101" pitchFamily="49" charset="-122"/>
              </a:rPr>
              <a:t>·</a:t>
            </a: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克利佩尔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9154" name="内容占位符 1"/>
          <p:cNvSpPr txBox="1"/>
          <p:nvPr/>
        </p:nvSpPr>
        <p:spPr bwMode="auto">
          <a:xfrm>
            <a:off x="5970814" y="2971800"/>
            <a:ext cx="4495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atinLnBrk="1">
              <a:buFontTx/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德国路斯特绿能电气技术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latinLnBrk="1">
              <a:buFontTx/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德国爱尔铃克铃尔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latinLnBrk="1">
              <a:buFontTx/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德国嘉利达股份公司</a:t>
            </a:r>
            <a:endParaRPr lang="zh-CN" altLang="zh-CN" sz="2300" dirty="0"/>
          </a:p>
        </p:txBody>
      </p:sp>
      <p:sp>
        <p:nvSpPr>
          <p:cNvPr id="49155" name="标题 1"/>
          <p:cNvSpPr txBox="1"/>
          <p:nvPr/>
        </p:nvSpPr>
        <p:spPr bwMode="auto">
          <a:xfrm>
            <a:off x="4561114" y="1610519"/>
            <a:ext cx="23622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2700" b="1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德国客户</a:t>
            </a:r>
            <a:endParaRPr lang="zh-CN" altLang="en-US" sz="2700" b="1"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9156" name="Picture 4" descr="C:\Users\guoxiang\AppData\Roaming\Tencent\Users\2628869079\QQ\WinTemp\RichOle\JPTC`%YUJR4PL}PC24R4)$9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527" y="1640681"/>
            <a:ext cx="10144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160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66750" y="-12700"/>
            <a:ext cx="336550" cy="1035050"/>
          </a:xfrm>
          <a:prstGeom prst="rect">
            <a:avLst/>
          </a:prstGeom>
        </p:spPr>
      </p:pic>
      <p:sp>
        <p:nvSpPr>
          <p:cNvPr id="7" name="Object 1603"/>
          <p:cNvSpPr txBox="1"/>
          <p:nvPr/>
        </p:nvSpPr>
        <p:spPr>
          <a:xfrm>
            <a:off x="1193800" y="431800"/>
            <a:ext cx="2032000" cy="3810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500" dirty="0">
                <a:solidFill>
                  <a:srgbClr val="4D4D4D"/>
                </a:solidFill>
                <a:latin typeface="SourceHanSansSC-Bold"/>
                <a:ea typeface="SourceHanSansSC-Bold"/>
              </a:rPr>
              <a:t>团队典型客户</a:t>
            </a:r>
            <a:endParaRPr lang="zh-CN" altLang="en-US" sz="9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内容占位符 1"/>
          <p:cNvSpPr>
            <a:spLocks noGrp="1" noChangeArrowheads="1"/>
          </p:cNvSpPr>
          <p:nvPr>
            <p:ph idx="1"/>
          </p:nvPr>
        </p:nvSpPr>
        <p:spPr>
          <a:xfrm>
            <a:off x="2051958" y="2879271"/>
            <a:ext cx="3733800" cy="4572000"/>
          </a:xfrm>
        </p:spPr>
        <p:txBody>
          <a:bodyPr/>
          <a:lstStyle/>
          <a:p>
            <a:pPr marL="0" indent="0" latinLnBrk="1"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日本佳能公司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indent="0" latinLnBrk="1"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日本东京工业大学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indent="0" latinLnBrk="1"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日本信越半导体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indent="0" latinLnBrk="1"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日本信越石英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7106" name="内容占位符 1"/>
          <p:cNvSpPr txBox="1"/>
          <p:nvPr/>
        </p:nvSpPr>
        <p:spPr bwMode="auto">
          <a:xfrm>
            <a:off x="6166758" y="2803071"/>
            <a:ext cx="4495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atinLnBrk="1">
              <a:buFontTx/>
              <a:buNone/>
            </a:pPr>
            <a:r>
              <a:rPr lang="zh-CN" altLang="en-US" sz="2300">
                <a:latin typeface="隶书" panose="02010509060101010101" pitchFamily="49" charset="-122"/>
                <a:ea typeface="隶书" panose="02010509060101010101" pitchFamily="49" charset="-122"/>
              </a:rPr>
              <a:t>日本株式会社马狮达克</a:t>
            </a:r>
            <a:endParaRPr lang="en-US" altLang="zh-CN" sz="230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latinLnBrk="1">
              <a:buFontTx/>
              <a:buNone/>
            </a:pPr>
            <a:r>
              <a:rPr lang="zh-CN" altLang="en-US" sz="2300">
                <a:latin typeface="隶书" panose="02010509060101010101" pitchFamily="49" charset="-122"/>
                <a:ea typeface="隶书" panose="02010509060101010101" pitchFamily="49" charset="-122"/>
              </a:rPr>
              <a:t>日本多智</a:t>
            </a:r>
            <a:endParaRPr lang="en-US" altLang="zh-CN" sz="230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latinLnBrk="1">
              <a:buFontTx/>
              <a:buNone/>
            </a:pPr>
            <a:r>
              <a:rPr lang="zh-CN" altLang="en-US" sz="2300">
                <a:latin typeface="隶书" panose="02010509060101010101" pitchFamily="49" charset="-122"/>
                <a:ea typeface="隶书" panose="02010509060101010101" pitchFamily="49" charset="-122"/>
              </a:rPr>
              <a:t>日本三和酒类</a:t>
            </a:r>
            <a:endParaRPr lang="en-US" altLang="zh-CN" sz="230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latinLnBrk="1">
              <a:buFontTx/>
              <a:buNone/>
            </a:pPr>
            <a:r>
              <a:rPr lang="zh-CN" altLang="en-US" sz="2300">
                <a:latin typeface="隶书" panose="02010509060101010101" pitchFamily="49" charset="-122"/>
                <a:ea typeface="隶书" panose="02010509060101010101" pitchFamily="49" charset="-122"/>
              </a:rPr>
              <a:t>日本岩泽</a:t>
            </a:r>
            <a:endParaRPr lang="zh-CN" altLang="zh-CN" sz="2300"/>
          </a:p>
        </p:txBody>
      </p:sp>
      <p:sp>
        <p:nvSpPr>
          <p:cNvPr id="47107" name="标题 1"/>
          <p:cNvSpPr txBox="1"/>
          <p:nvPr/>
        </p:nvSpPr>
        <p:spPr bwMode="auto">
          <a:xfrm>
            <a:off x="4604658" y="1515042"/>
            <a:ext cx="23622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2700" b="1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日本客户</a:t>
            </a:r>
            <a:endParaRPr lang="zh-CN" altLang="en-US" sz="2700" b="1" dirty="0"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7108" name="Picture 4" descr="C:\Users\guoxiang\AppData\Roaming\Tencent\Users\2628869079\QQ\WinTemp\RichOle\UVW_L[`GG65YQ728U1I`[KH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258" y="1491230"/>
            <a:ext cx="10398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160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66750" y="-12700"/>
            <a:ext cx="336550" cy="1035050"/>
          </a:xfrm>
          <a:prstGeom prst="rect">
            <a:avLst/>
          </a:prstGeom>
        </p:spPr>
      </p:pic>
      <p:sp>
        <p:nvSpPr>
          <p:cNvPr id="7" name="Object 1603"/>
          <p:cNvSpPr txBox="1"/>
          <p:nvPr/>
        </p:nvSpPr>
        <p:spPr>
          <a:xfrm>
            <a:off x="1193800" y="431800"/>
            <a:ext cx="2032000" cy="3810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500" dirty="0">
                <a:solidFill>
                  <a:srgbClr val="4D4D4D"/>
                </a:solidFill>
                <a:latin typeface="SourceHanSansSC-Bold"/>
                <a:ea typeface="SourceHanSansSC-Bold"/>
              </a:rPr>
              <a:t>团队典型客户</a:t>
            </a:r>
            <a:endParaRPr lang="zh-CN" altLang="en-US" sz="9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内容占位符 1"/>
          <p:cNvSpPr>
            <a:spLocks noGrp="1" noChangeArrowheads="1"/>
          </p:cNvSpPr>
          <p:nvPr>
            <p:ph idx="1"/>
          </p:nvPr>
        </p:nvSpPr>
        <p:spPr>
          <a:xfrm>
            <a:off x="1625600" y="2552700"/>
            <a:ext cx="4127500" cy="3048000"/>
          </a:xfrm>
        </p:spPr>
        <p:txBody>
          <a:bodyPr>
            <a:normAutofit fontScale="90000" lnSpcReduction="10000"/>
          </a:bodyPr>
          <a:lstStyle/>
          <a:p>
            <a:pPr marL="0" indent="0" latinLnBrk="1"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清华大学 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indent="0" latinLnBrk="1"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云知声科技公司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indent="0" latinLnBrk="1"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清华紫光智能公司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indent="0" latinLnBrk="1"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中国科学院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indent="0" latinLnBrk="1"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北京邮电大学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indent="0" latinLnBrk="1"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北京戴纳实验科技有限公司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indent="0" latinLnBrk="1"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江南大学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indent="0" latinLnBrk="1"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无线联电科技</a:t>
            </a:r>
            <a:endParaRPr lang="zh-CN" altLang="zh-CN" sz="2300" dirty="0"/>
          </a:p>
        </p:txBody>
      </p:sp>
      <p:sp>
        <p:nvSpPr>
          <p:cNvPr id="40962" name="内容占位符 1"/>
          <p:cNvSpPr txBox="1"/>
          <p:nvPr/>
        </p:nvSpPr>
        <p:spPr bwMode="auto">
          <a:xfrm>
            <a:off x="5753100" y="24765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atinLnBrk="1">
              <a:buFontTx/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北京神雾环境能源科技集团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latinLnBrk="1">
              <a:buFontTx/>
              <a:buNone/>
            </a:pPr>
            <a:r>
              <a:rPr lang="zh-CN" altLang="en-US" sz="2300" dirty="0">
                <a:ea typeface="隶书" panose="02010509060101010101" pitchFamily="49" charset="-122"/>
                <a:sym typeface="+mn-ea"/>
              </a:rPr>
              <a:t>小米科技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latinLnBrk="1">
              <a:buFontTx/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北京东豪建设集团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latinLnBrk="1">
              <a:buFontTx/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北京东方协和医药生物技术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latinLnBrk="1">
              <a:buFontTx/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山东悦龙橡塑科技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latinLnBrk="1">
              <a:buFontTx/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</a:rPr>
              <a:t>迪玛克医药科技</a:t>
            </a:r>
            <a:endParaRPr lang="en-US" altLang="zh-CN" sz="23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latinLnBrk="1">
              <a:buFontTx/>
              <a:buNone/>
            </a:pPr>
            <a:r>
              <a:rPr lang="zh-CN" altLang="en-US" sz="2300" dirty="0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北京协和医院</a:t>
            </a:r>
            <a:endParaRPr lang="en-US" altLang="zh-CN" sz="2300" dirty="0">
              <a:ea typeface="隶书" panose="02010509060101010101" pitchFamily="49" charset="-122"/>
            </a:endParaRPr>
          </a:p>
          <a:p>
            <a:pPr latinLnBrk="1">
              <a:buFontTx/>
              <a:buNone/>
            </a:pPr>
            <a:endParaRPr lang="zh-CN" altLang="zh-CN" sz="2300" dirty="0"/>
          </a:p>
        </p:txBody>
      </p:sp>
      <p:sp>
        <p:nvSpPr>
          <p:cNvPr id="40963" name="标题 1"/>
          <p:cNvSpPr txBox="1"/>
          <p:nvPr/>
        </p:nvSpPr>
        <p:spPr bwMode="auto">
          <a:xfrm>
            <a:off x="4771799" y="1077119"/>
            <a:ext cx="23622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2700" b="1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国内客户</a:t>
            </a:r>
            <a:endParaRPr lang="zh-CN" altLang="en-US" sz="2700" b="1"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0964" name="Picture 5" descr="C:\Users\guoxiang\AppData\Roaming\Tencent\Users\2628869079\QQ\WinTemp\RichOle\G)77@0[L53J)P1ZEBS~R$Q5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711" y="1077119"/>
            <a:ext cx="95408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160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66750" y="-12700"/>
            <a:ext cx="336550" cy="1035050"/>
          </a:xfrm>
          <a:prstGeom prst="rect">
            <a:avLst/>
          </a:prstGeom>
        </p:spPr>
      </p:pic>
      <p:sp>
        <p:nvSpPr>
          <p:cNvPr id="7" name="Object 1603"/>
          <p:cNvSpPr txBox="1"/>
          <p:nvPr/>
        </p:nvSpPr>
        <p:spPr>
          <a:xfrm>
            <a:off x="1193800" y="431800"/>
            <a:ext cx="2510155" cy="3429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500" dirty="0">
                <a:solidFill>
                  <a:srgbClr val="4D4D4D"/>
                </a:solidFill>
                <a:latin typeface="SourceHanSansSC-Bold"/>
                <a:ea typeface="SourceHanSansSC-Bold"/>
              </a:rPr>
              <a:t>团队典型客户</a:t>
            </a:r>
            <a:endParaRPr lang="zh-CN" altLang="en-US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96620" y="3938905"/>
            <a:ext cx="523748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0" fontAlgn="auto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广东柏权维知识产权服务有限公司</a:t>
            </a:r>
            <a:endParaRPr lang="zh-CN" altLang="en-US" sz="2800"/>
          </a:p>
          <a:p>
            <a:pPr marL="285750" indent="0" fontAlgn="auto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北京冠和权律师事务所</a:t>
            </a:r>
            <a:endParaRPr lang="zh-CN" altLang="en-US" sz="2800"/>
          </a:p>
          <a:p>
            <a:pPr marL="285750" indent="0" fontAlgn="auto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北京广技专利代理事务所</a:t>
            </a:r>
            <a:endParaRPr lang="zh-CN" altLang="en-US" b="1"/>
          </a:p>
          <a:p>
            <a:pPr marL="285750" indent="0" fontAlgn="auto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广东柏权维知识产权</a:t>
            </a:r>
            <a:r>
              <a:rPr lang="zh-CN" altLang="en-US" b="1"/>
              <a:t>代理有限公司</a:t>
            </a:r>
            <a:endParaRPr lang="zh-CN" altLang="en-US" sz="2800"/>
          </a:p>
          <a:p>
            <a:pPr marL="285750" indent="0" fontAlgn="auto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发明之家（北京）科技有限公司</a:t>
            </a:r>
            <a:endParaRPr lang="zh-CN" alt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b="1"/>
          </a:p>
        </p:txBody>
      </p:sp>
      <p:sp>
        <p:nvSpPr>
          <p:cNvPr id="4" name="右箭头 3"/>
          <p:cNvSpPr/>
          <p:nvPr/>
        </p:nvSpPr>
        <p:spPr>
          <a:xfrm>
            <a:off x="5895340" y="5863135"/>
            <a:ext cx="890905" cy="30289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右箭头 4"/>
          <p:cNvSpPr/>
          <p:nvPr/>
        </p:nvSpPr>
        <p:spPr>
          <a:xfrm>
            <a:off x="5895340" y="4152156"/>
            <a:ext cx="890905" cy="30289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右箭头 5"/>
          <p:cNvSpPr/>
          <p:nvPr/>
        </p:nvSpPr>
        <p:spPr>
          <a:xfrm>
            <a:off x="5920740" y="5293976"/>
            <a:ext cx="890905" cy="30289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020685" y="4119245"/>
            <a:ext cx="2472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专利布局规划顶层设计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081645" y="5862955"/>
            <a:ext cx="2240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专利布局及常规</a:t>
            </a:r>
            <a:r>
              <a:rPr lang="zh-CN" altLang="en-US"/>
              <a:t>申请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020685" y="4698038"/>
            <a:ext cx="3154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知识产权维权及专利布局落地</a:t>
            </a:r>
            <a:endParaRPr lang="zh-CN" altLang="en-US" dirty="0"/>
          </a:p>
        </p:txBody>
      </p:sp>
      <p:sp>
        <p:nvSpPr>
          <p:cNvPr id="10" name="右箭头 9"/>
          <p:cNvSpPr/>
          <p:nvPr/>
        </p:nvSpPr>
        <p:spPr>
          <a:xfrm>
            <a:off x="5895340" y="6436668"/>
            <a:ext cx="890905" cy="30289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081645" y="5324058"/>
            <a:ext cx="21520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常规专利申请</a:t>
            </a:r>
            <a:endParaRPr lang="zh-CN" altLang="en-US"/>
          </a:p>
        </p:txBody>
      </p:sp>
      <p:sp>
        <p:nvSpPr>
          <p:cNvPr id="2" name="右箭头 1"/>
          <p:cNvSpPr/>
          <p:nvPr/>
        </p:nvSpPr>
        <p:spPr>
          <a:xfrm>
            <a:off x="5920740" y="4763026"/>
            <a:ext cx="890905" cy="30289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8081645" y="6370955"/>
            <a:ext cx="2011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知识产权专利运营</a:t>
            </a:r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68090" y="705485"/>
            <a:ext cx="4411980" cy="303276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033905" y="2798445"/>
            <a:ext cx="81241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</a:rPr>
              <a:t>【我们的理念】专利是武器而非技术的呈现、宣传、展示！</a:t>
            </a:r>
            <a:endParaRPr lang="zh-CN" altLang="en-US" sz="24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255395" y="1869767"/>
            <a:ext cx="10531475" cy="2200275"/>
            <a:chOff x="1640" y="3374"/>
            <a:chExt cx="16585" cy="3465"/>
          </a:xfrm>
        </p:grpSpPr>
        <p:pic>
          <p:nvPicPr>
            <p:cNvPr id="497" name="图片 4" descr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64" y="3374"/>
              <a:ext cx="3661" cy="2198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499" name="图片 6" descr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60" y="3374"/>
              <a:ext cx="3599" cy="2198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500" name="文本框 7"/>
            <p:cNvSpPr txBox="1"/>
            <p:nvPr/>
          </p:nvSpPr>
          <p:spPr>
            <a:xfrm>
              <a:off x="1640" y="6209"/>
              <a:ext cx="2252" cy="516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25400" tIns="25400" rIns="25400" bIns="25400" anchor="ctr">
              <a:spAutoFit/>
            </a:bodyPr>
            <a:lstStyle>
              <a:lvl1pPr>
                <a:defRPr b="1">
                  <a:solidFill>
                    <a:srgbClr val="FF26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保护自有技术</a:t>
              </a:r>
            </a:p>
          </p:txBody>
        </p:sp>
        <p:sp>
          <p:nvSpPr>
            <p:cNvPr id="501" name="矩形 8"/>
            <p:cNvSpPr txBox="1"/>
            <p:nvPr/>
          </p:nvSpPr>
          <p:spPr>
            <a:xfrm>
              <a:off x="6250" y="6209"/>
              <a:ext cx="2496" cy="630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22859" rIns="22859">
              <a:spAutoFit/>
            </a:bodyPr>
            <a:lstStyle>
              <a:lvl1pPr>
                <a:defRPr b="1">
                  <a:solidFill>
                    <a:srgbClr val="FF26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rPr lang="zh-CN" altLang="en-US" sz="2000" dirty="0"/>
                <a:t>研发行业专利</a:t>
              </a:r>
              <a:endParaRPr sz="2000" dirty="0"/>
            </a:p>
          </p:txBody>
        </p:sp>
        <p:sp>
          <p:nvSpPr>
            <p:cNvPr id="502" name="矩形 13"/>
            <p:cNvSpPr txBox="1"/>
            <p:nvPr/>
          </p:nvSpPr>
          <p:spPr>
            <a:xfrm>
              <a:off x="10314" y="6209"/>
              <a:ext cx="4080" cy="628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22859" rIns="22859">
              <a:spAutoFit/>
            </a:bodyPr>
            <a:lstStyle>
              <a:lvl1pPr>
                <a:defRPr b="1">
                  <a:solidFill>
                    <a:srgbClr val="FF26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algn="l"/>
              <a:r>
                <a:rPr sz="2000"/>
                <a:t>供应链销售链风险管控</a:t>
              </a:r>
              <a:endParaRPr sz="2000"/>
            </a:p>
          </p:txBody>
        </p:sp>
        <p:sp>
          <p:nvSpPr>
            <p:cNvPr id="505" name="矩形 13"/>
            <p:cNvSpPr txBox="1"/>
            <p:nvPr/>
          </p:nvSpPr>
          <p:spPr>
            <a:xfrm>
              <a:off x="15956" y="6209"/>
              <a:ext cx="1518" cy="580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22859" rIns="22859">
              <a:spAutoFit/>
            </a:bodyPr>
            <a:lstStyle>
              <a:lvl1pPr>
                <a:defRPr b="1">
                  <a:solidFill>
                    <a:srgbClr val="FF26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专利储备</a:t>
              </a:r>
            </a:p>
          </p:txBody>
        </p:sp>
      </p:grpSp>
      <p:sp>
        <p:nvSpPr>
          <p:cNvPr id="2" name="下箭头 1"/>
          <p:cNvSpPr/>
          <p:nvPr/>
        </p:nvSpPr>
        <p:spPr>
          <a:xfrm>
            <a:off x="1570990" y="4454525"/>
            <a:ext cx="387985" cy="7759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下箭头 2"/>
          <p:cNvSpPr/>
          <p:nvPr/>
        </p:nvSpPr>
        <p:spPr>
          <a:xfrm>
            <a:off x="4651375" y="4454525"/>
            <a:ext cx="387985" cy="7759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下箭头 3"/>
          <p:cNvSpPr/>
          <p:nvPr/>
        </p:nvSpPr>
        <p:spPr>
          <a:xfrm>
            <a:off x="7611110" y="4454525"/>
            <a:ext cx="387985" cy="7759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下箭头 5"/>
          <p:cNvSpPr/>
          <p:nvPr/>
        </p:nvSpPr>
        <p:spPr>
          <a:xfrm>
            <a:off x="10430510" y="4430876"/>
            <a:ext cx="387985" cy="7759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330325" y="5567680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防守型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142855" y="5567680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防守型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33240" y="5567680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进攻型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70445" y="5567680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进攻型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01820" y="622935"/>
            <a:ext cx="33889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</a:rPr>
              <a:t>专利布局的四重境界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639" y="1870075"/>
            <a:ext cx="2571334" cy="139573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96" y="1869767"/>
            <a:ext cx="2571334" cy="139603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37715" y="2090420"/>
            <a:ext cx="8393430" cy="2676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/>
              <a:t>对工程师进行研发技能培训，实现专利视角上的高效率研发</a:t>
            </a:r>
            <a:endParaRPr lang="zh-CN" alt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/>
              <a:t>优化专利挖掘流程，节省研发人员在专利上的工作量</a:t>
            </a:r>
            <a:endParaRPr lang="zh-CN" alt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/>
              <a:t>实施竞品专利布局，让专利真正发挥武器的作用</a:t>
            </a:r>
            <a:endParaRPr lang="zh-CN" alt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/>
              <a:t>针对专利数量的需求，尽可能减少企业的参与</a:t>
            </a:r>
            <a:endParaRPr lang="zh-CN" altLang="en-US" sz="2400"/>
          </a:p>
        </p:txBody>
      </p:sp>
      <p:pic>
        <p:nvPicPr>
          <p:cNvPr id="6" name="image 160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66750" y="-12700"/>
            <a:ext cx="336550" cy="10350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41425" y="35560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服务策略</a:t>
            </a:r>
            <a:endParaRPr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7670" y="2811780"/>
            <a:ext cx="8837295" cy="1234440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3200" b="1" dirty="0">
                <a:solidFill>
                  <a:srgbClr val="9A2A1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谢谢，欢迎随时交流！</a:t>
            </a:r>
            <a:endParaRPr kumimoji="1" lang="zh-CN" altLang="en-US" sz="3200" b="1" dirty="0">
              <a:solidFill>
                <a:srgbClr val="9A2A1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1" name="image 160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2" y="252"/>
            <a:ext cx="12192000" cy="6858000"/>
          </a:xfrm>
          <a:prstGeom prst="rect">
            <a:avLst/>
          </a:prstGeom>
        </p:spPr>
      </p:pic>
      <p:pic>
        <p:nvPicPr>
          <p:cNvPr id="1602" name="image 160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66750" y="-12700"/>
            <a:ext cx="336550" cy="1035050"/>
          </a:xfrm>
          <a:prstGeom prst="rect">
            <a:avLst/>
          </a:prstGeom>
        </p:spPr>
      </p:pic>
      <p:sp>
        <p:nvSpPr>
          <p:cNvPr id="1603" name="Object 1603"/>
          <p:cNvSpPr txBox="1"/>
          <p:nvPr/>
        </p:nvSpPr>
        <p:spPr>
          <a:xfrm>
            <a:off x="1193800" y="431800"/>
            <a:ext cx="2032000" cy="3810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500" dirty="0">
                <a:solidFill>
                  <a:srgbClr val="4D4D4D"/>
                </a:solidFill>
                <a:latin typeface="SourceHanSansSC-Bold"/>
                <a:ea typeface="SourceHanSansSC-Bold"/>
              </a:rPr>
              <a:t>基本信息</a:t>
            </a:r>
            <a:endParaRPr lang="zh-CN" altLang="en-US" sz="900" dirty="0"/>
          </a:p>
        </p:txBody>
      </p:sp>
      <p:pic>
        <p:nvPicPr>
          <p:cNvPr id="1604" name="image 160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101" y="871220"/>
            <a:ext cx="6470650" cy="5334000"/>
          </a:xfrm>
          <a:prstGeom prst="rect">
            <a:avLst/>
          </a:prstGeom>
        </p:spPr>
      </p:pic>
      <p:pic>
        <p:nvPicPr>
          <p:cNvPr id="1605" name="image 160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86705" y="3195320"/>
            <a:ext cx="6805295" cy="3773805"/>
          </a:xfrm>
          <a:prstGeom prst="rect">
            <a:avLst/>
          </a:prstGeom>
        </p:spPr>
      </p:pic>
      <p:pic>
        <p:nvPicPr>
          <p:cNvPr id="1606" name="image 160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04728" y="2661920"/>
            <a:ext cx="374650" cy="533400"/>
          </a:xfrm>
          <a:prstGeom prst="rect">
            <a:avLst/>
          </a:prstGeom>
        </p:spPr>
      </p:pic>
      <p:pic>
        <p:nvPicPr>
          <p:cNvPr id="1607" name="image 160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216233" y="3694430"/>
            <a:ext cx="234950" cy="342900"/>
          </a:xfrm>
          <a:prstGeom prst="rect">
            <a:avLst/>
          </a:prstGeom>
        </p:spPr>
      </p:pic>
      <p:pic>
        <p:nvPicPr>
          <p:cNvPr id="1609" name="image 160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07268" y="5163820"/>
            <a:ext cx="234950" cy="342900"/>
          </a:xfrm>
          <a:prstGeom prst="rect">
            <a:avLst/>
          </a:prstGeom>
        </p:spPr>
      </p:pic>
      <p:sp>
        <p:nvSpPr>
          <p:cNvPr id="16012" name="Object 16012"/>
          <p:cNvSpPr txBox="1"/>
          <p:nvPr/>
        </p:nvSpPr>
        <p:spPr>
          <a:xfrm>
            <a:off x="6111240" y="3462020"/>
            <a:ext cx="4344035" cy="3810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500" i="0" dirty="0">
                <a:solidFill>
                  <a:srgbClr val="00B050"/>
                </a:solidFill>
                <a:latin typeface="SourceHanSansSC-Bold"/>
                <a:ea typeface="SourceHanSansSC-Bold"/>
              </a:rPr>
              <a:t>总    部：</a:t>
            </a:r>
            <a:r>
              <a:rPr lang="zh-CN" altLang="en-US" sz="2500" i="0" dirty="0">
                <a:solidFill>
                  <a:schemeClr val="tx1"/>
                </a:solidFill>
                <a:latin typeface="SourceHanSansSC-Bold"/>
                <a:ea typeface="SourceHanSansSC-Bold"/>
              </a:rPr>
              <a:t>广州、</a:t>
            </a:r>
            <a:r>
              <a:rPr lang="zh-CN" altLang="en-US" sz="2400" i="0" dirty="0">
                <a:latin typeface="SourceHanSansSC-Bold"/>
                <a:ea typeface="SourceHanSansSC-Bold"/>
              </a:rPr>
              <a:t>北京</a:t>
            </a:r>
            <a:endParaRPr lang="zh-CN" altLang="en-US" sz="900" dirty="0"/>
          </a:p>
        </p:txBody>
      </p:sp>
      <p:sp>
        <p:nvSpPr>
          <p:cNvPr id="16014" name="Object 16014"/>
          <p:cNvSpPr txBox="1"/>
          <p:nvPr/>
        </p:nvSpPr>
        <p:spPr>
          <a:xfrm>
            <a:off x="6106160" y="5163979"/>
            <a:ext cx="2782570" cy="3810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500" dirty="0">
                <a:solidFill>
                  <a:srgbClr val="00B050"/>
                </a:solidFill>
                <a:latin typeface="SourceHanSansSC-Bold"/>
                <a:ea typeface="SourceHanSansSC-Bold"/>
              </a:rPr>
              <a:t>员工人数：</a:t>
            </a:r>
            <a:r>
              <a:rPr lang="en-US" altLang="zh-CN" sz="2400" dirty="0">
                <a:latin typeface="SourceHanSansSC-Bold"/>
                <a:ea typeface="SourceHanSansSC-Bold"/>
              </a:rPr>
              <a:t>180</a:t>
            </a:r>
            <a:r>
              <a:rPr lang="zh-CN" altLang="en-US" sz="2400" dirty="0">
                <a:latin typeface="SourceHanSansSC-Bold"/>
                <a:ea typeface="SourceHanSansSC-Bold"/>
              </a:rPr>
              <a:t>人</a:t>
            </a:r>
            <a:endParaRPr lang="zh-CN" altLang="en-US" sz="900" dirty="0"/>
          </a:p>
        </p:txBody>
      </p:sp>
      <p:pic>
        <p:nvPicPr>
          <p:cNvPr id="16" name="image 160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38107" y="4992370"/>
            <a:ext cx="234950" cy="342900"/>
          </a:xfrm>
          <a:prstGeom prst="rect">
            <a:avLst/>
          </a:prstGeom>
        </p:spPr>
      </p:pic>
      <p:pic>
        <p:nvPicPr>
          <p:cNvPr id="17" name="image 160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07853" y="3073400"/>
            <a:ext cx="234950" cy="342900"/>
          </a:xfrm>
          <a:prstGeom prst="rect">
            <a:avLst/>
          </a:prstGeom>
        </p:spPr>
      </p:pic>
      <p:pic>
        <p:nvPicPr>
          <p:cNvPr id="18" name="image 160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21007" y="3420110"/>
            <a:ext cx="234950" cy="342900"/>
          </a:xfrm>
          <a:prstGeom prst="rect">
            <a:avLst/>
          </a:prstGeom>
        </p:spPr>
      </p:pic>
      <p:sp>
        <p:nvSpPr>
          <p:cNvPr id="19" name="Object 16014"/>
          <p:cNvSpPr txBox="1"/>
          <p:nvPr/>
        </p:nvSpPr>
        <p:spPr>
          <a:xfrm>
            <a:off x="5585460" y="4186555"/>
            <a:ext cx="6705600" cy="977265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r>
              <a:rPr lang="zh-CN" altLang="en-US" sz="2500" i="0" dirty="0">
                <a:solidFill>
                  <a:srgbClr val="00B050"/>
                </a:solidFill>
                <a:latin typeface="SourceHanSansSC-Bold"/>
                <a:ea typeface="SourceHanSansSC-Bold"/>
              </a:rPr>
              <a:t>办 公 室</a:t>
            </a:r>
            <a:r>
              <a:rPr lang="zh-CN" altLang="en-US" sz="2500" dirty="0">
                <a:solidFill>
                  <a:srgbClr val="00B050"/>
                </a:solidFill>
                <a:latin typeface="SourceHanSansSC-Bold"/>
                <a:ea typeface="SourceHanSansSC-Bold"/>
              </a:rPr>
              <a:t>：</a:t>
            </a:r>
            <a:r>
              <a:rPr lang="zh-CN" altLang="en-US" sz="2500" dirty="0">
                <a:solidFill>
                  <a:schemeClr val="tx1"/>
                </a:solidFill>
                <a:latin typeface="SourceHanSansSC-Bold"/>
                <a:ea typeface="SourceHanSansSC-Bold"/>
              </a:rPr>
              <a:t>韩国</a:t>
            </a:r>
            <a:r>
              <a:rPr lang="zh-CN" altLang="en-US" sz="2400" dirty="0">
                <a:latin typeface="SourceHanSansSC-Bold"/>
                <a:ea typeface="SourceHanSansSC-Bold"/>
              </a:rPr>
              <a:t>首尔、深圳、广州、苏州、  </a:t>
            </a:r>
            <a:endParaRPr lang="en-US" altLang="zh-CN" sz="2400" dirty="0">
              <a:latin typeface="SourceHanSansSC-Bold"/>
              <a:ea typeface="SourceHanSansSC-Bold"/>
            </a:endParaRPr>
          </a:p>
          <a:p>
            <a:r>
              <a:rPr lang="zh-CN" altLang="en-US" sz="2400" dirty="0">
                <a:latin typeface="SourceHanSansSC-Bold"/>
                <a:ea typeface="SourceHanSansSC-Bold"/>
              </a:rPr>
              <a:t>              重庆、西安、太原、盐城、保定</a:t>
            </a:r>
            <a:endParaRPr lang="en-US" altLang="zh-CN" sz="2400" dirty="0">
              <a:latin typeface="SourceHanSansSC-Bold"/>
              <a:ea typeface="SourceHanSansSC-Bold"/>
            </a:endParaRPr>
          </a:p>
          <a:p>
            <a:endParaRPr lang="zh-CN" altLang="en-US" sz="800" dirty="0"/>
          </a:p>
        </p:txBody>
      </p:sp>
      <p:pic>
        <p:nvPicPr>
          <p:cNvPr id="20" name="image 160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152098" y="3930650"/>
            <a:ext cx="234950" cy="342900"/>
          </a:xfrm>
          <a:prstGeom prst="rect">
            <a:avLst/>
          </a:prstGeom>
        </p:spPr>
      </p:pic>
      <p:pic>
        <p:nvPicPr>
          <p:cNvPr id="21" name="image 160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153626" y="2611483"/>
            <a:ext cx="234950" cy="342900"/>
          </a:xfrm>
          <a:prstGeom prst="rect">
            <a:avLst/>
          </a:prstGeom>
        </p:spPr>
      </p:pic>
      <p:pic>
        <p:nvPicPr>
          <p:cNvPr id="22" name="image 160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6057" y="4295705"/>
            <a:ext cx="234950" cy="342900"/>
          </a:xfrm>
          <a:prstGeom prst="rect">
            <a:avLst/>
          </a:prstGeom>
        </p:spPr>
      </p:pic>
      <p:pic>
        <p:nvPicPr>
          <p:cNvPr id="23" name="image 160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944054" y="3735872"/>
            <a:ext cx="234950" cy="3429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99175" y="5982335"/>
            <a:ext cx="2933700" cy="475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500" dirty="0">
                <a:solidFill>
                  <a:srgbClr val="00B050"/>
                </a:solidFill>
                <a:latin typeface="SourceHanSansSC-Bold"/>
                <a:ea typeface="SourceHanSansSC-Bold"/>
                <a:sym typeface="+mn-ea"/>
              </a:rPr>
              <a:t>成立时间：</a:t>
            </a:r>
            <a:r>
              <a:rPr lang="en-US" altLang="zh-CN" sz="2500" dirty="0">
                <a:solidFill>
                  <a:schemeClr val="tx1"/>
                </a:solidFill>
                <a:latin typeface="SourceHanSansSC-Bold"/>
                <a:ea typeface="SourceHanSansSC-Bold"/>
                <a:sym typeface="+mn-ea"/>
              </a:rPr>
              <a:t>2010</a:t>
            </a:r>
            <a:r>
              <a:rPr lang="zh-CN" altLang="en-US" sz="2500" dirty="0">
                <a:solidFill>
                  <a:schemeClr val="tx1"/>
                </a:solidFill>
                <a:latin typeface="SourceHanSansSC-Bold"/>
                <a:ea typeface="SourceHanSansSC-Bold"/>
                <a:sym typeface="+mn-ea"/>
              </a:rPr>
              <a:t>年</a:t>
            </a:r>
            <a:endParaRPr lang="zh-CN" altLang="en-US" sz="2500" dirty="0">
              <a:solidFill>
                <a:schemeClr val="tx1"/>
              </a:solidFill>
              <a:latin typeface="SourceHanSansSC-Bold"/>
              <a:ea typeface="SourceHanSansSC-Bold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4058832" y="2166731"/>
            <a:ext cx="5085080" cy="233410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ts val="272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ea typeface="华文黑体" panose="02010600040101010101" charset="-122"/>
              </a:rPr>
              <a:t>列日大学</a:t>
            </a:r>
            <a:r>
              <a:rPr lang="en-US" altLang="zh-CN" sz="1600" dirty="0">
                <a:ea typeface="华文黑体" panose="02010600040101010101" charset="-122"/>
              </a:rPr>
              <a:t>HEC</a:t>
            </a:r>
            <a:r>
              <a:rPr lang="zh-CN" altLang="en-US" sz="1600" dirty="0">
                <a:ea typeface="华文黑体" panose="02010600040101010101" charset="-122"/>
              </a:rPr>
              <a:t>列日高商高级工商管理  在读博士</a:t>
            </a:r>
            <a:endParaRPr lang="en-US" altLang="zh-CN" sz="1600" dirty="0">
              <a:ea typeface="华文黑体" panose="02010600040101010101" charset="-12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ea typeface="华文黑体" panose="02010600040101010101" charset="-122"/>
              </a:rPr>
              <a:t>广东柏权维知识产权服务有限公司  董事长</a:t>
            </a:r>
            <a:endParaRPr lang="en-US" altLang="zh-CN" sz="1600" dirty="0">
              <a:ea typeface="华文黑体" panose="02010600040101010101" charset="-12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600" b="0" dirty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北京冠和权律师事务所  董事长</a:t>
            </a:r>
            <a:endParaRPr lang="en-US" altLang="zh-CN" sz="1600" b="0" dirty="0">
              <a:latin typeface="华文黑体" panose="02010600040101010101" charset="-122"/>
              <a:ea typeface="华文黑体" panose="02010600040101010101" charset="-122"/>
              <a:cs typeface="宋体" panose="02010600030101010101" pitchFamily="2" charset="-12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广东省知产产权投融资促进会  副会长</a:t>
            </a:r>
            <a:endParaRPr lang="en-US" altLang="zh-CN" sz="1600" dirty="0">
              <a:latin typeface="华文黑体" panose="02010600040101010101" charset="-122"/>
              <a:ea typeface="华文黑体" panose="02010600040101010101" charset="-122"/>
              <a:cs typeface="宋体" panose="02010600030101010101" pitchFamily="2" charset="-12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600" b="0" dirty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广东省绿色生态发展评估与推广中心  副主任</a:t>
            </a:r>
            <a:endParaRPr lang="en-US" altLang="zh-CN" sz="1600" b="0" dirty="0">
              <a:latin typeface="华文黑体" panose="02010600040101010101" charset="-122"/>
              <a:ea typeface="华文黑体" panose="02010600040101010101" charset="-122"/>
              <a:cs typeface="宋体" panose="02010600030101010101" pitchFamily="2" charset="-122"/>
            </a:endParaRPr>
          </a:p>
        </p:txBody>
      </p:sp>
      <p:pic>
        <p:nvPicPr>
          <p:cNvPr id="1602" name="image 160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66750" y="-12700"/>
            <a:ext cx="336550" cy="1035050"/>
          </a:xfrm>
          <a:prstGeom prst="rect">
            <a:avLst/>
          </a:prstGeom>
        </p:spPr>
      </p:pic>
      <p:sp>
        <p:nvSpPr>
          <p:cNvPr id="1603" name="Object 1603"/>
          <p:cNvSpPr txBox="1"/>
          <p:nvPr/>
        </p:nvSpPr>
        <p:spPr>
          <a:xfrm>
            <a:off x="1193800" y="431800"/>
            <a:ext cx="2032000" cy="3810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500" dirty="0">
                <a:solidFill>
                  <a:srgbClr val="4D4D4D"/>
                </a:solidFill>
                <a:latin typeface="SourceHanSansSC-Bold"/>
                <a:ea typeface="SourceHanSansSC-Bold"/>
              </a:rPr>
              <a:t>核心团队</a:t>
            </a:r>
            <a:endParaRPr lang="zh-CN" altLang="en-US" sz="900" dirty="0"/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515554" y="4194193"/>
            <a:ext cx="224638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"/>
              <a:defRPr sz="32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"/>
              <a:defRPr sz="28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"/>
              <a:defRPr sz="24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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1" lang="zh-CN" altLang="en-US" sz="2000" b="1" dirty="0">
                <a:latin typeface="Arial" panose="020B0604020202020204" pitchFamily="34" charset="0"/>
              </a:rPr>
              <a:t>梁华鸿</a:t>
            </a:r>
            <a:r>
              <a:rPr kumimoji="1" lang="en-US" altLang="zh-CN" sz="2000" b="1" dirty="0">
                <a:latin typeface="Arial" panose="020B0604020202020204" pitchFamily="34" charset="0"/>
              </a:rPr>
              <a:t> </a:t>
            </a:r>
            <a:r>
              <a:rPr kumimoji="1" lang="zh-CN" altLang="en-US" sz="2000" b="1" dirty="0">
                <a:latin typeface="Arial" panose="020B0604020202020204" pitchFamily="34" charset="0"/>
              </a:rPr>
              <a:t>董事长</a:t>
            </a:r>
            <a:endParaRPr kumimoji="1" lang="en-US" altLang="zh-CN" sz="2000" b="1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US" altLang="zh-CN" sz="2000" b="1" dirty="0">
              <a:latin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25" y="2245728"/>
            <a:ext cx="1738915" cy="17389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2" name="image 160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66750" y="-12700"/>
            <a:ext cx="336550" cy="1035050"/>
          </a:xfrm>
          <a:prstGeom prst="rect">
            <a:avLst/>
          </a:prstGeom>
        </p:spPr>
      </p:pic>
      <p:sp>
        <p:nvSpPr>
          <p:cNvPr id="1603" name="Object 1603"/>
          <p:cNvSpPr txBox="1"/>
          <p:nvPr/>
        </p:nvSpPr>
        <p:spPr>
          <a:xfrm>
            <a:off x="1193800" y="431800"/>
            <a:ext cx="2032000" cy="3810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500" dirty="0">
                <a:solidFill>
                  <a:srgbClr val="4D4D4D"/>
                </a:solidFill>
                <a:latin typeface="SourceHanSansSC-Bold"/>
                <a:ea typeface="SourceHanSansSC-Bold"/>
              </a:rPr>
              <a:t>核心团队</a:t>
            </a:r>
            <a:endParaRPr lang="zh-CN" altLang="en-US" sz="900" dirty="0"/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314992" y="3042043"/>
            <a:ext cx="1811655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buClrTx/>
              <a:buSzTx/>
              <a:buFontTx/>
              <a:buNone/>
              <a:defRPr kumimoji="1" sz="2000" b="1"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"/>
              <a:defRPr sz="2800">
                <a:latin typeface="Goudy Old Style" panose="020205020503050203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"/>
              <a:defRPr sz="2400">
                <a:latin typeface="Goudy Old Style" panose="020205020503050203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"/>
              <a:defRPr sz="2000">
                <a:latin typeface="Goudy Old Style" panose="020205020503050203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latin typeface="Goudy Old Style" panose="020205020503050203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latin typeface="Goudy Old Style" panose="020205020503050203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latin typeface="Goudy Old Style" panose="020205020503050203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latin typeface="Goudy Old Style" panose="020205020503050203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latin typeface="Goudy Old Style" panose="02020502050305020303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/>
              <a:t>杨思卓</a:t>
            </a:r>
            <a:r>
              <a:rPr lang="en-US" altLang="zh-CN" dirty="0"/>
              <a:t> </a:t>
            </a:r>
            <a:r>
              <a:rPr lang="zh-CN" altLang="en-US" dirty="0"/>
              <a:t>总</a:t>
            </a:r>
            <a:r>
              <a:rPr lang="zh-CN" altLang="en-US" dirty="0"/>
              <a:t>导师</a:t>
            </a:r>
            <a:endParaRPr lang="zh-CN" altLang="en-US" dirty="0"/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2167583" y="946106"/>
            <a:ext cx="4712307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ea typeface="华文黑体" panose="02010600040101010101" charset="-122"/>
              </a:rPr>
              <a:t>       广东柏权维知识产权总</a:t>
            </a:r>
            <a:r>
              <a:rPr lang="zh-CN" altLang="en-US" sz="1600" dirty="0">
                <a:ea typeface="华文黑体" panose="02010600040101010101" charset="-122"/>
              </a:rPr>
              <a:t>导师，中商国际管理研究院院长。联合国可持续发展奖获得者、</a:t>
            </a:r>
            <a:r>
              <a:rPr lang="en-US" altLang="zh-CN" sz="1600" dirty="0">
                <a:ea typeface="华文黑体" panose="02010600040101010101" charset="-122"/>
              </a:rPr>
              <a:t>LIEGE</a:t>
            </a:r>
            <a:r>
              <a:rPr lang="zh-CN" altLang="en-US" sz="1600" dirty="0">
                <a:ea typeface="华文黑体" panose="02010600040101010101" charset="-122"/>
              </a:rPr>
              <a:t>大学博士生导师、韩国国仁川大学数字经济学院院长、北京大学领导力研究中心创始人。历任广东省管理咨询协会副会长、四川省经济发展战略顾问、深圳市政府决策咨询委员会专家，联合国可持续发展组织教育委员会委员</a:t>
            </a:r>
            <a:endParaRPr lang="en-US" altLang="zh-CN" sz="1600" dirty="0">
              <a:ea typeface="华文黑体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ea typeface="华文黑体" panose="02010600040101010101" charset="-122"/>
              </a:rPr>
              <a:t>        著有</a:t>
            </a:r>
            <a:r>
              <a:rPr lang="en-US" altLang="zh-CN" sz="1600" dirty="0">
                <a:ea typeface="华文黑体" panose="02010600040101010101" charset="-122"/>
              </a:rPr>
              <a:t>《</a:t>
            </a:r>
            <a:r>
              <a:rPr lang="zh-CN" altLang="en-US" sz="1600" dirty="0">
                <a:ea typeface="华文黑体" panose="02010600040101010101" charset="-122"/>
              </a:rPr>
              <a:t>新领导力</a:t>
            </a:r>
            <a:r>
              <a:rPr lang="en-US" altLang="zh-CN" sz="1600" dirty="0">
                <a:ea typeface="华文黑体" panose="02010600040101010101" charset="-122"/>
              </a:rPr>
              <a:t>》</a:t>
            </a:r>
            <a:r>
              <a:rPr lang="zh-CN" altLang="en-US" sz="1600" dirty="0">
                <a:ea typeface="华文黑体" panose="02010600040101010101" charset="-122"/>
              </a:rPr>
              <a:t>、</a:t>
            </a:r>
            <a:r>
              <a:rPr lang="en-US" altLang="zh-CN" sz="1600" dirty="0">
                <a:ea typeface="华文黑体" panose="02010600040101010101" charset="-122"/>
              </a:rPr>
              <a:t>《</a:t>
            </a:r>
            <a:r>
              <a:rPr lang="zh-CN" altLang="en-US" sz="1600" dirty="0">
                <a:ea typeface="华文黑体" panose="02010600040101010101" charset="-122"/>
              </a:rPr>
              <a:t>中国管理顾问手册</a:t>
            </a:r>
            <a:r>
              <a:rPr lang="en-US" altLang="zh-CN" sz="1600" dirty="0">
                <a:ea typeface="华文黑体" panose="02010600040101010101" charset="-122"/>
              </a:rPr>
              <a:t>》</a:t>
            </a:r>
            <a:r>
              <a:rPr lang="zh-CN" altLang="en-US" sz="1600" dirty="0">
                <a:ea typeface="华文黑体" panose="02010600040101010101" charset="-122"/>
              </a:rPr>
              <a:t>、</a:t>
            </a:r>
            <a:r>
              <a:rPr lang="en-US" altLang="zh-CN" sz="1600" dirty="0">
                <a:ea typeface="华文黑体" panose="02010600040101010101" charset="-122"/>
              </a:rPr>
              <a:t>《</a:t>
            </a:r>
            <a:r>
              <a:rPr lang="zh-CN" altLang="en-US" sz="1600" dirty="0">
                <a:ea typeface="华文黑体" panose="02010600040101010101" charset="-122"/>
              </a:rPr>
              <a:t>统驭</a:t>
            </a:r>
            <a:r>
              <a:rPr lang="en-US" altLang="zh-CN" sz="1600" dirty="0">
                <a:ea typeface="华文黑体" panose="02010600040101010101" charset="-122"/>
              </a:rPr>
              <a:t>》</a:t>
            </a:r>
            <a:r>
              <a:rPr lang="zh-CN" altLang="en-US" sz="1600" dirty="0">
                <a:ea typeface="华文黑体" panose="02010600040101010101" charset="-122"/>
              </a:rPr>
              <a:t>、</a:t>
            </a:r>
            <a:r>
              <a:rPr lang="en-US" altLang="zh-CN" sz="1600" dirty="0">
                <a:ea typeface="华文黑体" panose="02010600040101010101" charset="-122"/>
              </a:rPr>
              <a:t>《</a:t>
            </a:r>
            <a:r>
              <a:rPr lang="zh-CN" altLang="en-US" sz="1600" dirty="0">
                <a:ea typeface="华文黑体" panose="02010600040101010101" charset="-122"/>
              </a:rPr>
              <a:t>非常时期非常领导</a:t>
            </a:r>
            <a:r>
              <a:rPr lang="en-US" altLang="zh-CN" sz="1600" dirty="0">
                <a:ea typeface="华文黑体" panose="02010600040101010101" charset="-122"/>
              </a:rPr>
              <a:t>》</a:t>
            </a:r>
            <a:r>
              <a:rPr lang="zh-CN" altLang="en-US" sz="1600" dirty="0">
                <a:ea typeface="华文黑体" panose="02010600040101010101" charset="-122"/>
              </a:rPr>
              <a:t>、</a:t>
            </a:r>
            <a:r>
              <a:rPr lang="en-US" altLang="zh-CN" sz="1600" dirty="0">
                <a:ea typeface="华文黑体" panose="02010600040101010101" charset="-122"/>
              </a:rPr>
              <a:t>《</a:t>
            </a:r>
            <a:r>
              <a:rPr lang="zh-CN" altLang="en-US" sz="1600" dirty="0">
                <a:ea typeface="华文黑体" panose="02010600040101010101" charset="-122"/>
              </a:rPr>
              <a:t>爱商领导力</a:t>
            </a:r>
            <a:r>
              <a:rPr lang="en-US" altLang="zh-CN" sz="1600" dirty="0">
                <a:ea typeface="华文黑体" panose="02010600040101010101" charset="-122"/>
              </a:rPr>
              <a:t>》</a:t>
            </a:r>
            <a:r>
              <a:rPr lang="zh-CN" altLang="en-US" sz="1600" dirty="0">
                <a:ea typeface="华文黑体" panose="02010600040101010101" charset="-122"/>
              </a:rPr>
              <a:t>等</a:t>
            </a:r>
            <a:r>
              <a:rPr lang="en-US" altLang="zh-CN" sz="1600" dirty="0">
                <a:ea typeface="华文黑体" panose="02010600040101010101" charset="-122"/>
              </a:rPr>
              <a:t>20</a:t>
            </a:r>
            <a:r>
              <a:rPr lang="zh-CN" altLang="en-US" sz="1600" dirty="0">
                <a:ea typeface="华文黑体" panose="02010600040101010101" charset="-122"/>
              </a:rPr>
              <a:t>部专著。他以新领导力学术与实践成果，走上哈佛大学，成为中国管理理论走向世界大代表人物。</a:t>
            </a:r>
            <a:endParaRPr lang="zh-CN" altLang="en-US" sz="1600" dirty="0">
              <a:ea typeface="华文黑体" panose="02010600040101010101" charset="-122"/>
            </a:endParaRPr>
          </a:p>
          <a:p>
            <a:pPr algn="l">
              <a:buClrTx/>
              <a:buSzTx/>
              <a:buFontTx/>
            </a:pP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华文黑体" panose="02010600040101010101"/>
              <a:ea typeface="华文黑体" panose="02010600040101010101"/>
              <a:cs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463419" y="5248749"/>
            <a:ext cx="10619740" cy="1161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ea typeface="华文黑体" panose="02010600040101010101" charset="-122"/>
                <a:sym typeface="+mn-ea"/>
              </a:rPr>
              <a:t>       杨思卓具有公务员、学者、企业家、咨询顾问、慈善家的多重蝶变，成为一代企业家导师，18年来助力三一重工董事长梁稳根、比亚迪董事长王传福、TCL总裁薄连明、新明珠董事长叶德林、柔宇科技董事长刘自鸿等数十位商界领袖的成功，被誉为“黑钻”式的传奇人物，创立的“九段私董会”。</a:t>
            </a:r>
            <a:endParaRPr lang="zh-CN" altLang="en-US" sz="1600" dirty="0">
              <a:ea typeface="华文黑体" panose="0201060004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32" y="1275272"/>
            <a:ext cx="1591814" cy="165791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07" b="99639" l="8550" r="91603">
                        <a14:foregroundMark x1="8702" y1="9146" x2="8702" y2="9146"/>
                        <a14:foregroundMark x1="80305" y1="2647" x2="80305" y2="2647"/>
                        <a14:foregroundMark x1="90382" y1="4934" x2="90382" y2="4934"/>
                        <a14:foregroundMark x1="91298" y1="86522" x2="91298" y2="86522"/>
                        <a14:foregroundMark x1="17557" y1="99759" x2="17557" y2="99759"/>
                        <a14:foregroundMark x1="12824" y1="71841" x2="12824" y2="71841"/>
                        <a14:foregroundMark x1="37252" y1="79783" x2="37252" y2="79783"/>
                        <a14:foregroundMark x1="21374" y1="74729" x2="21374" y2="74729"/>
                        <a14:foregroundMark x1="26412" y1="94465" x2="26412" y2="94465"/>
                        <a14:foregroundMark x1="21985" y1="97954" x2="21985" y2="97954"/>
                        <a14:foregroundMark x1="22290" y1="97714" x2="79695" y2="83273"/>
                        <a14:foregroundMark x1="30534" y1="84477" x2="74198" y2="75331"/>
                        <a14:foregroundMark x1="55267" y1="5897" x2="73130" y2="5656"/>
                        <a14:foregroundMark x1="73130" y1="5656" x2="79237" y2="5656"/>
                        <a14:foregroundMark x1="79389" y1="3610" x2="79389" y2="3610"/>
                        <a14:foregroundMark x1="10229" y1="10108" x2="67939" y2="4693"/>
                        <a14:foregroundMark x1="67939" y1="4693" x2="11603" y2="10830"/>
                        <a14:foregroundMark x1="83817" y1="65824" x2="36336" y2="69194"/>
                        <a14:foregroundMark x1="36336" y1="69194" x2="58168" y2="72082"/>
                        <a14:foregroundMark x1="58168" y1="72082" x2="37252" y2="72804"/>
                        <a14:foregroundMark x1="37252" y1="72804" x2="20763" y2="82671"/>
                        <a14:foregroundMark x1="20763" y1="82671" x2="37710" y2="89049"/>
                        <a14:foregroundMark x1="37710" y1="89049" x2="56794" y2="90493"/>
                        <a14:foregroundMark x1="56794" y1="90493" x2="74962" y2="87966"/>
                        <a14:foregroundMark x1="74962" y1="87966" x2="87939" y2="77978"/>
                        <a14:foregroundMark x1="87939" y1="77978" x2="88855" y2="64501"/>
                        <a14:foregroundMark x1="77710" y1="68833" x2="50687" y2="78460"/>
                        <a14:foregroundMark x1="50687" y1="78460" x2="28092" y2="79543"/>
                        <a14:foregroundMark x1="28092" y1="79543" x2="58931" y2="77858"/>
                        <a14:foregroundMark x1="58931" y1="77858" x2="34809" y2="77858"/>
                        <a14:foregroundMark x1="34809" y1="77858" x2="82137" y2="72924"/>
                        <a14:foregroundMark x1="82137" y1="72924" x2="60153" y2="75572"/>
                        <a14:foregroundMark x1="60153" y1="75572" x2="89771" y2="68351"/>
                        <a14:foregroundMark x1="91298" y1="86282" x2="91298" y2="86282"/>
                        <a14:foregroundMark x1="91298" y1="86282" x2="19084" y2="99037"/>
                        <a14:foregroundMark x1="19084" y1="99037" x2="19084" y2="99037"/>
                        <a14:foregroundMark x1="90076" y1="63297" x2="87939" y2="88568"/>
                        <a14:foregroundMark x1="90382" y1="64741" x2="89466" y2="79663"/>
                        <a14:foregroundMark x1="89466" y1="79663" x2="91603" y2="86522"/>
                        <a14:foregroundMark x1="89771" y1="87244" x2="85649" y2="87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0267" y="2810988"/>
            <a:ext cx="1727811" cy="219207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8036" y="365333"/>
            <a:ext cx="4601054" cy="238040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30928" y="2866981"/>
            <a:ext cx="1661072" cy="213608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908078" y="2908280"/>
            <a:ext cx="1594028" cy="199749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644650" y="906780"/>
            <a:ext cx="9523095" cy="56724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indent="0" algn="l" fontAlgn="auto">
              <a:lnSpc>
                <a:spcPts val="2720"/>
              </a:lnSpc>
              <a:buNone/>
            </a:pPr>
            <a:r>
              <a:rPr lang="zh-CN" altLang="en-US" sz="1600" b="0" u="sng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个人经历</a:t>
            </a:r>
            <a:endParaRPr lang="zh-CN" altLang="en-US" sz="1600" b="0">
              <a:latin typeface="华文黑体" panose="02010600040101010101" charset="-122"/>
              <a:ea typeface="华文黑体" panose="02010600040101010101" charset="-122"/>
              <a:cs typeface="宋体" panose="02010600030101010101" pitchFamily="2" charset="-122"/>
            </a:endParaRPr>
          </a:p>
          <a:p>
            <a:pPr lvl="0" indent="0" algn="l" fontAlgn="auto">
              <a:lnSpc>
                <a:spcPts val="2720"/>
              </a:lnSpc>
              <a:buNone/>
            </a:pPr>
            <a:r>
              <a:rPr lang="zh-CN" altLang="en-US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        美国众达律师事务所 专利诉讼律师</a:t>
            </a:r>
            <a:endParaRPr lang="zh-CN" altLang="en-US" sz="1600" b="0">
              <a:latin typeface="华文黑体" panose="02010600040101010101" charset="-122"/>
              <a:ea typeface="华文黑体" panose="02010600040101010101" charset="-122"/>
              <a:cs typeface="宋体" panose="02010600030101010101" pitchFamily="2" charset="-122"/>
            </a:endParaRPr>
          </a:p>
          <a:p>
            <a:pPr lvl="0" indent="0" algn="l" fontAlgn="auto">
              <a:lnSpc>
                <a:spcPts val="2720"/>
              </a:lnSpc>
              <a:buNone/>
            </a:pPr>
            <a:r>
              <a:rPr lang="zh-CN" altLang="en-US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        英国罗思国际咨询公司 专利诉讼律师</a:t>
            </a:r>
            <a:endParaRPr lang="zh-CN" altLang="en-US" sz="1600" b="0">
              <a:latin typeface="华文黑体" panose="02010600040101010101" charset="-122"/>
              <a:ea typeface="华文黑体" panose="02010600040101010101" charset="-122"/>
              <a:cs typeface="宋体" panose="02010600030101010101" pitchFamily="2" charset="-122"/>
            </a:endParaRPr>
          </a:p>
          <a:p>
            <a:pPr lvl="0" indent="0" algn="l" fontAlgn="auto">
              <a:lnSpc>
                <a:spcPts val="2720"/>
              </a:lnSpc>
              <a:buNone/>
            </a:pPr>
            <a:r>
              <a:rPr lang="zh-CN" altLang="en-US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        香港高露云律师行 专利代理人</a:t>
            </a:r>
            <a:r>
              <a:rPr lang="en-US" altLang="zh-CN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/</a:t>
            </a:r>
            <a:r>
              <a:rPr lang="zh-CN" altLang="en-US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专利诉讼律师</a:t>
            </a:r>
            <a:endParaRPr lang="zh-CN" altLang="en-US" sz="1600" b="0">
              <a:latin typeface="华文黑体" panose="02010600040101010101" charset="-122"/>
              <a:ea typeface="华文黑体" panose="02010600040101010101" charset="-122"/>
              <a:cs typeface="宋体" panose="02010600030101010101" pitchFamily="2" charset="-122"/>
            </a:endParaRPr>
          </a:p>
          <a:p>
            <a:pPr lvl="0" indent="0" algn="l" fontAlgn="auto">
              <a:lnSpc>
                <a:spcPts val="2720"/>
              </a:lnSpc>
              <a:buNone/>
            </a:pPr>
            <a:r>
              <a:rPr lang="zh-CN" altLang="en-US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        北京金杜律师事务所 专利代理人</a:t>
            </a:r>
            <a:r>
              <a:rPr lang="en-US" altLang="zh-CN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/</a:t>
            </a:r>
            <a:r>
              <a:rPr lang="zh-CN" altLang="en-US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专利诉讼律师</a:t>
            </a:r>
            <a:endParaRPr lang="zh-CN" altLang="en-US" sz="1600" b="0">
              <a:latin typeface="华文黑体" panose="02010600040101010101" charset="-122"/>
              <a:ea typeface="华文黑体" panose="02010600040101010101" charset="-122"/>
              <a:cs typeface="宋体" panose="02010600030101010101" pitchFamily="2" charset="-122"/>
            </a:endParaRPr>
          </a:p>
          <a:p>
            <a:pPr lvl="0" indent="0" algn="l" fontAlgn="auto">
              <a:lnSpc>
                <a:spcPts val="2720"/>
              </a:lnSpc>
              <a:buNone/>
            </a:pPr>
            <a:endParaRPr lang="zh-CN" altLang="en-US" sz="1600" b="0" u="sng">
              <a:uFill>
                <a:solidFill>
                  <a:srgbClr val="000000"/>
                </a:solidFill>
              </a:uFill>
              <a:latin typeface="华文黑体" panose="02010600040101010101" charset="-122"/>
              <a:ea typeface="华文黑体" panose="02010600040101010101" charset="-122"/>
              <a:cs typeface="宋体" panose="02010600030101010101" pitchFamily="2" charset="-122"/>
            </a:endParaRPr>
          </a:p>
          <a:p>
            <a:pPr lvl="0" indent="0" algn="l" fontAlgn="auto">
              <a:lnSpc>
                <a:spcPts val="2720"/>
              </a:lnSpc>
              <a:buNone/>
            </a:pPr>
            <a:r>
              <a:rPr lang="zh-CN" altLang="en-US" sz="1600" b="0" u="sng">
                <a:uFill>
                  <a:solidFill>
                    <a:srgbClr val="000000"/>
                  </a:solidFill>
                </a:uFill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代理案件</a:t>
            </a:r>
            <a:endParaRPr lang="zh-CN" altLang="en-US" sz="1600" b="0">
              <a:latin typeface="华文黑体" panose="02010600040101010101" charset="-122"/>
              <a:ea typeface="华文黑体" panose="02010600040101010101" charset="-122"/>
              <a:cs typeface="宋体" panose="02010600030101010101" pitchFamily="2" charset="-122"/>
            </a:endParaRPr>
          </a:p>
          <a:p>
            <a:pPr lvl="0" indent="0" algn="l" fontAlgn="auto">
              <a:lnSpc>
                <a:spcPts val="2720"/>
              </a:lnSpc>
              <a:buNone/>
            </a:pPr>
            <a:r>
              <a:rPr lang="en-US" altLang="zh-CN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         1. </a:t>
            </a:r>
            <a:r>
              <a:rPr lang="zh-CN" altLang="en-US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代理韩国企业起诉</a:t>
            </a:r>
            <a:r>
              <a:rPr lang="en-US" altLang="zh-CN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SONY</a:t>
            </a:r>
            <a:r>
              <a:rPr lang="zh-CN" altLang="en-US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公司并获得一审胜诉；</a:t>
            </a:r>
            <a:endParaRPr lang="zh-CN" altLang="en-US" sz="1600" b="0">
              <a:latin typeface="华文黑体" panose="02010600040101010101" charset="-122"/>
              <a:ea typeface="华文黑体" panose="02010600040101010101" charset="-122"/>
              <a:cs typeface="宋体" panose="02010600030101010101" pitchFamily="2" charset="-122"/>
            </a:endParaRPr>
          </a:p>
          <a:p>
            <a:pPr lvl="0" indent="0" algn="l" fontAlgn="auto">
              <a:lnSpc>
                <a:spcPts val="2720"/>
              </a:lnSpc>
              <a:buNone/>
            </a:pPr>
            <a:r>
              <a:rPr lang="zh-CN" altLang="en-US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         </a:t>
            </a:r>
            <a:r>
              <a:rPr lang="en-US" altLang="zh-CN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2. </a:t>
            </a:r>
            <a:r>
              <a:rPr lang="zh-CN" altLang="en-US" sz="160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  <a:sym typeface="+mn-ea"/>
              </a:rPr>
              <a:t>代理德国</a:t>
            </a:r>
            <a:r>
              <a:rPr lang="en-US" altLang="zh-CN" sz="160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  <a:sym typeface="+mn-ea"/>
              </a:rPr>
              <a:t>STIHL</a:t>
            </a:r>
            <a:r>
              <a:rPr lang="zh-CN" altLang="en-US" sz="160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  <a:sym typeface="+mn-ea"/>
              </a:rPr>
              <a:t>公司专利诉讼案件并胜诉</a:t>
            </a:r>
            <a:r>
              <a:rPr lang="en-US" altLang="zh-CN" sz="1600">
                <a:latin typeface="华文黑体" panose="02010600040101010101" charset="-122"/>
                <a:ea typeface="华文黑体" panose="02010600040101010101" charset="-122"/>
                <a:cs typeface="Calibri" panose="020F0502020204030204" charset="0"/>
                <a:sym typeface="+mn-ea"/>
              </a:rPr>
              <a:t>( </a:t>
            </a:r>
            <a:r>
              <a:rPr lang="zh-CN" altLang="en-US" sz="1600">
                <a:latin typeface="华文黑体" panose="02010600040101010101" charset="-122"/>
                <a:ea typeface="华文黑体" panose="02010600040101010101" charset="-122"/>
                <a:cs typeface="Calibri" panose="020F0502020204030204" charset="0"/>
                <a:sym typeface="+mn-ea"/>
              </a:rPr>
              <a:t>入选</a:t>
            </a:r>
            <a:r>
              <a:rPr lang="zh-CN" altLang="en-US" sz="160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  <a:sym typeface="+mn-ea"/>
              </a:rPr>
              <a:t>“中国知识产权司法保护</a:t>
            </a:r>
            <a:r>
              <a:rPr lang="en-US" altLang="zh-CN" sz="1600">
                <a:latin typeface="华文黑体" panose="02010600040101010101" charset="-122"/>
                <a:ea typeface="华文黑体" panose="02010600040101010101" charset="-122"/>
                <a:cs typeface="Calibri" panose="020F0502020204030204" charset="0"/>
                <a:sym typeface="+mn-ea"/>
              </a:rPr>
              <a:t>50</a:t>
            </a:r>
            <a:r>
              <a:rPr lang="zh-CN" altLang="en-US" sz="160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  <a:sym typeface="+mn-ea"/>
              </a:rPr>
              <a:t>件典型案件”</a:t>
            </a:r>
            <a:r>
              <a:rPr lang="en-US" altLang="zh-CN" sz="1600">
                <a:latin typeface="华文黑体" panose="02010600040101010101" charset="-122"/>
                <a:ea typeface="华文黑体" panose="02010600040101010101" charset="-122"/>
                <a:cs typeface="Calibri" panose="020F0502020204030204" charset="0"/>
                <a:sym typeface="+mn-ea"/>
              </a:rPr>
              <a:t>)</a:t>
            </a:r>
            <a:r>
              <a:rPr lang="zh-CN" altLang="en-US" sz="160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  <a:sym typeface="+mn-ea"/>
              </a:rPr>
              <a:t>；</a:t>
            </a:r>
            <a:endParaRPr lang="zh-CN" altLang="en-US" sz="1600" b="0">
              <a:latin typeface="华文黑体" panose="02010600040101010101" charset="-122"/>
              <a:ea typeface="华文黑体" panose="02010600040101010101" charset="-122"/>
              <a:cs typeface="宋体" panose="02010600030101010101" pitchFamily="2" charset="-122"/>
            </a:endParaRPr>
          </a:p>
          <a:p>
            <a:pPr lvl="0" indent="0" algn="l" fontAlgn="auto">
              <a:lnSpc>
                <a:spcPts val="2720"/>
              </a:lnSpc>
              <a:buNone/>
            </a:pPr>
            <a:r>
              <a:rPr lang="zh-CN" altLang="en-US" sz="160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  <a:sym typeface="+mn-ea"/>
              </a:rPr>
              <a:t>         </a:t>
            </a:r>
            <a:r>
              <a:rPr lang="en-US" altLang="zh-CN" sz="160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  <a:sym typeface="+mn-ea"/>
              </a:rPr>
              <a:t>3. </a:t>
            </a:r>
            <a:r>
              <a:rPr lang="zh-CN" altLang="en-US" sz="160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  <a:sym typeface="+mn-ea"/>
              </a:rPr>
              <a:t>代理美国</a:t>
            </a:r>
            <a:r>
              <a:rPr lang="en-US" altLang="zh-CN" sz="160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  <a:sym typeface="+mn-ea"/>
              </a:rPr>
              <a:t>Mars</a:t>
            </a:r>
            <a:r>
              <a:rPr lang="zh-CN" altLang="en-US" sz="160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  <a:sym typeface="+mn-ea"/>
              </a:rPr>
              <a:t>公司知识产权侵权案件并胜诉 </a:t>
            </a:r>
            <a:r>
              <a:rPr lang="en-US" altLang="zh-CN" sz="1600">
                <a:latin typeface="华文黑体" panose="02010600040101010101" charset="-122"/>
                <a:ea typeface="华文黑体" panose="02010600040101010101" charset="-122"/>
                <a:cs typeface="Calibri" panose="020F0502020204030204" charset="0"/>
                <a:sym typeface="+mn-ea"/>
              </a:rPr>
              <a:t>( </a:t>
            </a:r>
            <a:r>
              <a:rPr lang="zh-CN" altLang="en-US" sz="1600">
                <a:latin typeface="华文黑体" panose="02010600040101010101" charset="-122"/>
                <a:ea typeface="华文黑体" panose="02010600040101010101" charset="-122"/>
                <a:cs typeface="Calibri" panose="020F0502020204030204" charset="0"/>
                <a:sym typeface="+mn-ea"/>
              </a:rPr>
              <a:t>入选</a:t>
            </a:r>
            <a:r>
              <a:rPr lang="zh-CN" altLang="en-US" sz="160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  <a:sym typeface="+mn-ea"/>
              </a:rPr>
              <a:t>“广州市十大知识产权案件”</a:t>
            </a:r>
            <a:r>
              <a:rPr lang="en-US" altLang="zh-CN" sz="1600">
                <a:latin typeface="华文黑体" panose="02010600040101010101" charset="-122"/>
                <a:ea typeface="华文黑体" panose="02010600040101010101" charset="-122"/>
                <a:cs typeface="Calibri" panose="020F0502020204030204" charset="0"/>
                <a:sym typeface="+mn-ea"/>
              </a:rPr>
              <a:t>)</a:t>
            </a:r>
            <a:r>
              <a:rPr lang="zh-CN" altLang="en-US" sz="1600">
                <a:latin typeface="华文黑体" panose="02010600040101010101" charset="-122"/>
                <a:ea typeface="华文黑体" panose="02010600040101010101" charset="-122"/>
                <a:cs typeface="Calibri" panose="020F0502020204030204" charset="0"/>
                <a:sym typeface="+mn-ea"/>
              </a:rPr>
              <a:t>；</a:t>
            </a:r>
            <a:endParaRPr lang="zh-CN" altLang="en-US" sz="1600">
              <a:latin typeface="华文黑体" panose="02010600040101010101" charset="-122"/>
              <a:ea typeface="华文黑体" panose="02010600040101010101" charset="-122"/>
              <a:cs typeface="Calibri" panose="020F0502020204030204" charset="0"/>
              <a:sym typeface="+mn-ea"/>
            </a:endParaRPr>
          </a:p>
          <a:p>
            <a:pPr lvl="0" indent="0" algn="l" fontAlgn="auto">
              <a:lnSpc>
                <a:spcPts val="2720"/>
              </a:lnSpc>
              <a:buNone/>
            </a:pPr>
            <a:r>
              <a:rPr lang="zh-CN" altLang="en-US" sz="1600">
                <a:latin typeface="华文黑体" panose="02010600040101010101" charset="-122"/>
                <a:ea typeface="华文黑体" panose="02010600040101010101" charset="-122"/>
                <a:cs typeface="Calibri" panose="020F0502020204030204" charset="0"/>
                <a:sym typeface="+mn-ea"/>
              </a:rPr>
              <a:t>         </a:t>
            </a:r>
            <a:r>
              <a:rPr lang="en-US" altLang="zh-CN" sz="1600">
                <a:latin typeface="华文黑体" panose="02010600040101010101" charset="-122"/>
                <a:ea typeface="华文黑体" panose="02010600040101010101" charset="-122"/>
                <a:cs typeface="Calibri" panose="020F0502020204030204" charset="0"/>
                <a:sym typeface="+mn-ea"/>
              </a:rPr>
              <a:t>4. </a:t>
            </a:r>
            <a:r>
              <a:rPr lang="zh-CN" altLang="en-US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接受瑞士银行委托，对其收购对象的专利布局进行价值评估；</a:t>
            </a:r>
            <a:endParaRPr lang="zh-CN" altLang="en-US" sz="1600" b="0">
              <a:latin typeface="华文黑体" panose="02010600040101010101" charset="-122"/>
              <a:ea typeface="华文黑体" panose="02010600040101010101" charset="-122"/>
              <a:cs typeface="宋体" panose="02010600030101010101" pitchFamily="2" charset="-122"/>
            </a:endParaRPr>
          </a:p>
          <a:p>
            <a:pPr lvl="0" indent="0" algn="l" fontAlgn="auto">
              <a:lnSpc>
                <a:spcPts val="2720"/>
              </a:lnSpc>
              <a:buNone/>
            </a:pPr>
            <a:r>
              <a:rPr lang="en-US" altLang="zh-CN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         5. </a:t>
            </a:r>
            <a:r>
              <a:rPr lang="zh-CN" altLang="en-US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接受德意志银行委托，针对金山软件公司出具知识产权侵权风险评估意见；</a:t>
            </a:r>
            <a:endParaRPr lang="zh-CN" altLang="en-US" sz="1600" b="0">
              <a:latin typeface="华文黑体" panose="02010600040101010101" charset="-122"/>
              <a:ea typeface="华文黑体" panose="02010600040101010101" charset="-122"/>
              <a:cs typeface="宋体" panose="02010600030101010101" pitchFamily="2" charset="-122"/>
            </a:endParaRPr>
          </a:p>
          <a:p>
            <a:pPr lvl="0" indent="0" algn="l" fontAlgn="auto">
              <a:lnSpc>
                <a:spcPts val="2720"/>
              </a:lnSpc>
              <a:buNone/>
            </a:pPr>
            <a:r>
              <a:rPr lang="en-US" altLang="zh-CN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         6. </a:t>
            </a:r>
            <a:r>
              <a:rPr lang="zh-CN" altLang="en-US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代理金沙江基金委托，对其众多投资项目进行专利价值评估；</a:t>
            </a:r>
            <a:endParaRPr lang="zh-CN" altLang="en-US" sz="1600" b="0">
              <a:latin typeface="华文黑体" panose="02010600040101010101" charset="-122"/>
              <a:ea typeface="华文黑体" panose="02010600040101010101" charset="-122"/>
              <a:cs typeface="宋体" panose="02010600030101010101" pitchFamily="2" charset="-122"/>
            </a:endParaRPr>
          </a:p>
          <a:p>
            <a:pPr lvl="0" indent="445135" algn="l" fontAlgn="auto">
              <a:lnSpc>
                <a:spcPts val="2720"/>
              </a:lnSpc>
              <a:buNone/>
            </a:pPr>
            <a:r>
              <a:rPr lang="en-US" altLang="zh-CN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7. </a:t>
            </a:r>
            <a:r>
              <a:rPr lang="zh-CN" altLang="en-US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受</a:t>
            </a:r>
            <a:r>
              <a:rPr lang="en-US" altLang="zh-CN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IDG</a:t>
            </a:r>
            <a:r>
              <a:rPr lang="zh-CN" altLang="en-US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风投委托，为其众多投资企业进行专利布局策划；</a:t>
            </a:r>
            <a:endParaRPr lang="zh-CN" altLang="en-US" sz="1600" b="0">
              <a:latin typeface="华文黑体" panose="02010600040101010101" charset="-122"/>
              <a:ea typeface="华文黑体" panose="02010600040101010101" charset="-122"/>
              <a:cs typeface="宋体" panose="02010600030101010101" pitchFamily="2" charset="-122"/>
            </a:endParaRPr>
          </a:p>
          <a:p>
            <a:pPr lvl="0" indent="445135" algn="l" fontAlgn="auto">
              <a:lnSpc>
                <a:spcPts val="2720"/>
              </a:lnSpc>
              <a:buNone/>
            </a:pPr>
            <a:r>
              <a:rPr lang="en-US" altLang="zh-CN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8. </a:t>
            </a:r>
            <a:r>
              <a:rPr lang="zh-CN" altLang="en-US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多次受北京知识产权运营有限公司（北京</a:t>
            </a:r>
            <a:r>
              <a:rPr lang="en-US" altLang="zh-CN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IP</a:t>
            </a:r>
            <a:r>
              <a:rPr lang="zh-CN" altLang="en-US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）邀请，就专利运营主题为其核心团队进行培训；</a:t>
            </a:r>
            <a:endParaRPr lang="zh-CN" altLang="en-US" sz="1600" b="0">
              <a:latin typeface="华文黑体" panose="02010600040101010101" charset="-122"/>
              <a:ea typeface="华文黑体" panose="02010600040101010101" charset="-122"/>
              <a:cs typeface="宋体" panose="02010600030101010101" pitchFamily="2" charset="-122"/>
            </a:endParaRPr>
          </a:p>
          <a:p>
            <a:pPr lvl="0" indent="471170" algn="l" fontAlgn="auto">
              <a:lnSpc>
                <a:spcPts val="2720"/>
              </a:lnSpc>
              <a:buNone/>
            </a:pPr>
            <a:r>
              <a:rPr lang="en-US" altLang="zh-CN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9. </a:t>
            </a:r>
            <a:r>
              <a:rPr lang="zh-CN" altLang="en-US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代理</a:t>
            </a:r>
            <a:r>
              <a:rPr lang="en-US" altLang="zh-CN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IBM</a:t>
            </a:r>
            <a:r>
              <a:rPr lang="zh-CN" altLang="en-US" sz="1600" b="0">
                <a:latin typeface="华文黑体" panose="02010600040101010101" charset="-122"/>
                <a:ea typeface="华文黑体" panose="02010600040101010101" charset="-122"/>
                <a:cs typeface="宋体" panose="02010600030101010101" pitchFamily="2" charset="-122"/>
              </a:rPr>
              <a:t>公司、佳能、清华大学、三星重工的专利申请。</a:t>
            </a:r>
            <a:endParaRPr lang="en-US" altLang="zh-CN" sz="1600" b="0">
              <a:latin typeface="华文黑体" panose="02010600040101010101" charset="-122"/>
              <a:ea typeface="华文黑体" panose="02010600040101010101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23425" y="108585"/>
            <a:ext cx="2144395" cy="30962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730" y="108585"/>
            <a:ext cx="2484755" cy="3168650"/>
          </a:xfrm>
          <a:prstGeom prst="rect">
            <a:avLst/>
          </a:prstGeom>
        </p:spPr>
      </p:pic>
      <p:pic>
        <p:nvPicPr>
          <p:cNvPr id="1602" name="image 160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6750" y="-12700"/>
            <a:ext cx="336550" cy="1035050"/>
          </a:xfrm>
          <a:prstGeom prst="rect">
            <a:avLst/>
          </a:prstGeom>
        </p:spPr>
      </p:pic>
      <p:sp>
        <p:nvSpPr>
          <p:cNvPr id="1603" name="Object 1603"/>
          <p:cNvSpPr txBox="1"/>
          <p:nvPr/>
        </p:nvSpPr>
        <p:spPr>
          <a:xfrm>
            <a:off x="1193800" y="431800"/>
            <a:ext cx="2032000" cy="3810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500" dirty="0">
                <a:solidFill>
                  <a:srgbClr val="4D4D4D"/>
                </a:solidFill>
                <a:latin typeface="SourceHanSansSC-Bold"/>
                <a:ea typeface="SourceHanSansSC-Bold"/>
              </a:rPr>
              <a:t>核心团队</a:t>
            </a:r>
            <a:endParaRPr lang="zh-CN" altLang="en-US" sz="9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30" y="1332230"/>
            <a:ext cx="1316990" cy="1390015"/>
          </a:xfrm>
          <a:prstGeom prst="rect">
            <a:avLst/>
          </a:prstGeom>
        </p:spPr>
      </p:pic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359410" y="2845435"/>
            <a:ext cx="95059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"/>
              <a:defRPr sz="32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"/>
              <a:defRPr sz="28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"/>
              <a:defRPr sz="24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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2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1" lang="zh-CN" altLang="en-US" sz="2000" b="1" dirty="0">
                <a:latin typeface="Arial" panose="020B0604020202020204" pitchFamily="34" charset="0"/>
              </a:rPr>
              <a:t>朱健 </a:t>
            </a:r>
            <a:endParaRPr kumimoji="1" lang="en-US" altLang="zh-CN" sz="2000" b="1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US" altLang="zh-CN" sz="20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age 160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170" y="857250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652" y="1847851"/>
            <a:ext cx="1255712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文本框 19"/>
          <p:cNvSpPr txBox="1">
            <a:spLocks noChangeArrowheads="1"/>
          </p:cNvSpPr>
          <p:nvPr/>
        </p:nvSpPr>
        <p:spPr bwMode="auto">
          <a:xfrm>
            <a:off x="452203" y="4108072"/>
            <a:ext cx="3879850" cy="224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zh-CN" altLang="en-US" sz="2000" dirty="0"/>
              <a:t>崔征 专利代理人</a:t>
            </a:r>
            <a:endParaRPr kumimoji="1" lang="en-US" altLang="zh-CN" sz="1600" dirty="0"/>
          </a:p>
          <a:p>
            <a:pPr>
              <a:spcBef>
                <a:spcPct val="0"/>
              </a:spcBef>
              <a:buFontTx/>
              <a:buNone/>
            </a:pPr>
            <a:endParaRPr kumimoji="1" lang="en-US" altLang="zh-CN" sz="2000" dirty="0"/>
          </a:p>
          <a:p>
            <a:pPr>
              <a:spcBef>
                <a:spcPct val="0"/>
              </a:spcBef>
              <a:buFontTx/>
              <a:buNone/>
            </a:pPr>
            <a:r>
              <a:rPr kumimoji="1" lang="zh-CN" altLang="en-US" sz="2000" dirty="0"/>
              <a:t>韩国浦项工科大学 电子通信 硕士</a:t>
            </a:r>
            <a:endParaRPr kumimoji="1" lang="en-US" altLang="zh-CN" sz="2000" dirty="0"/>
          </a:p>
          <a:p>
            <a:pPr>
              <a:spcBef>
                <a:spcPct val="0"/>
              </a:spcBef>
              <a:buFontTx/>
              <a:buNone/>
            </a:pPr>
            <a:r>
              <a:rPr kumimoji="1" lang="zh-CN" altLang="en-US" sz="2000" dirty="0"/>
              <a:t>延边大学   计算机应用 本科</a:t>
            </a:r>
            <a:endParaRPr kumimoji="1" lang="en-US" altLang="zh-CN" sz="2000" dirty="0"/>
          </a:p>
          <a:p>
            <a:pPr>
              <a:spcBef>
                <a:spcPct val="0"/>
              </a:spcBef>
              <a:buFontTx/>
              <a:buNone/>
            </a:pPr>
            <a:endParaRPr kumimoji="1" lang="en-US" altLang="zh-CN" sz="2000" dirty="0"/>
          </a:p>
          <a:p>
            <a:pPr>
              <a:spcBef>
                <a:spcPct val="0"/>
              </a:spcBef>
              <a:buFontTx/>
              <a:buNone/>
            </a:pPr>
            <a:r>
              <a:rPr kumimoji="1" lang="zh-CN" altLang="en-US" sz="2000" dirty="0"/>
              <a:t>从业年限：</a:t>
            </a:r>
            <a:r>
              <a:rPr kumimoji="1" lang="en-US" altLang="zh-CN" sz="2000" dirty="0"/>
              <a:t>20</a:t>
            </a:r>
            <a:r>
              <a:rPr kumimoji="1" lang="zh-CN" altLang="en-US" sz="2000" dirty="0"/>
              <a:t>年</a:t>
            </a:r>
            <a:endParaRPr kumimoji="1" lang="en-US" altLang="zh-CN" sz="2000" dirty="0"/>
          </a:p>
          <a:p>
            <a:pPr>
              <a:spcBef>
                <a:spcPct val="0"/>
              </a:spcBef>
              <a:buFontTx/>
              <a:buNone/>
            </a:pPr>
            <a:r>
              <a:rPr kumimoji="1" lang="zh-CN" altLang="en-US" sz="2000" dirty="0"/>
              <a:t>工作语言：中文、英文、韩文</a:t>
            </a:r>
            <a:endParaRPr kumimoji="1" lang="en-US" altLang="zh-CN" sz="2000" dirty="0"/>
          </a:p>
        </p:txBody>
      </p:sp>
      <p:sp>
        <p:nvSpPr>
          <p:cNvPr id="23560" name="文本框 35"/>
          <p:cNvSpPr txBox="1">
            <a:spLocks noChangeArrowheads="1"/>
          </p:cNvSpPr>
          <p:nvPr/>
        </p:nvSpPr>
        <p:spPr bwMode="auto">
          <a:xfrm>
            <a:off x="8636133" y="4108133"/>
            <a:ext cx="3442335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zh-CN" altLang="en-US" sz="2000" dirty="0"/>
              <a:t>张国香 专利代理人</a:t>
            </a:r>
            <a:endParaRPr kumimoji="1" lang="en-US" altLang="zh-CN" sz="1600" dirty="0"/>
          </a:p>
          <a:p>
            <a:pPr>
              <a:spcBef>
                <a:spcPct val="0"/>
              </a:spcBef>
              <a:buFontTx/>
              <a:buNone/>
            </a:pPr>
            <a:endParaRPr kumimoji="1" lang="en-US" altLang="zh-CN" sz="2000" dirty="0"/>
          </a:p>
          <a:p>
            <a:pPr>
              <a:spcBef>
                <a:spcPct val="0"/>
              </a:spcBef>
              <a:buFontTx/>
              <a:buNone/>
            </a:pPr>
            <a:r>
              <a:rPr kumimoji="1" lang="zh-CN" altLang="en-US" sz="2000" dirty="0"/>
              <a:t>北京理工大学 物理 本科</a:t>
            </a:r>
            <a:r>
              <a:rPr kumimoji="1" lang="en-US" altLang="zh-CN" sz="2000" dirty="0"/>
              <a:t>/</a:t>
            </a:r>
            <a:r>
              <a:rPr kumimoji="1" lang="zh-CN" altLang="en-US" sz="2000" dirty="0"/>
              <a:t>硕士</a:t>
            </a:r>
            <a:endParaRPr kumimoji="1" lang="en-US" altLang="zh-CN" sz="2000" dirty="0"/>
          </a:p>
          <a:p>
            <a:pPr>
              <a:spcBef>
                <a:spcPct val="0"/>
              </a:spcBef>
              <a:buFontTx/>
              <a:buNone/>
            </a:pPr>
            <a:endParaRPr kumimoji="1" lang="en-US" altLang="zh-CN" sz="2000" dirty="0"/>
          </a:p>
          <a:p>
            <a:pPr>
              <a:spcBef>
                <a:spcPct val="0"/>
              </a:spcBef>
              <a:buFontTx/>
              <a:buNone/>
            </a:pPr>
            <a:r>
              <a:rPr kumimoji="1" lang="zh-CN" altLang="en-US" sz="2000" dirty="0"/>
              <a:t>从业年限：</a:t>
            </a:r>
            <a:r>
              <a:rPr kumimoji="1" lang="en-US" altLang="zh-CN" sz="2000" dirty="0"/>
              <a:t>12</a:t>
            </a:r>
            <a:r>
              <a:rPr kumimoji="1" lang="zh-CN" altLang="en-US" sz="2000" dirty="0"/>
              <a:t>年</a:t>
            </a:r>
            <a:endParaRPr kumimoji="1" lang="en-US" altLang="zh-CN" sz="2000" dirty="0"/>
          </a:p>
          <a:p>
            <a:pPr>
              <a:spcBef>
                <a:spcPct val="0"/>
              </a:spcBef>
              <a:buFontTx/>
              <a:buNone/>
            </a:pPr>
            <a:r>
              <a:rPr kumimoji="1" lang="zh-CN" altLang="en-US" sz="2000" dirty="0"/>
              <a:t>工作语言：中文、英文</a:t>
            </a:r>
            <a:endParaRPr kumimoji="1" lang="en-US" altLang="zh-CN" sz="2000" dirty="0"/>
          </a:p>
        </p:txBody>
      </p:sp>
      <p:pic>
        <p:nvPicPr>
          <p:cNvPr id="23561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660" y="1816894"/>
            <a:ext cx="1211262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60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6750" y="-12700"/>
            <a:ext cx="336550" cy="1035050"/>
          </a:xfrm>
          <a:prstGeom prst="rect">
            <a:avLst/>
          </a:prstGeom>
        </p:spPr>
      </p:pic>
      <p:sp>
        <p:nvSpPr>
          <p:cNvPr id="12" name="Object 1603"/>
          <p:cNvSpPr txBox="1"/>
          <p:nvPr/>
        </p:nvSpPr>
        <p:spPr>
          <a:xfrm>
            <a:off x="1193800" y="431800"/>
            <a:ext cx="2032000" cy="3810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500" dirty="0">
                <a:solidFill>
                  <a:srgbClr val="4D4D4D"/>
                </a:solidFill>
                <a:latin typeface="SourceHanSansSC-Bold"/>
                <a:ea typeface="SourceHanSansSC-Bold"/>
              </a:rPr>
              <a:t>核心团队</a:t>
            </a:r>
            <a:endParaRPr lang="zh-CN" altLang="en-US" sz="900" dirty="0"/>
          </a:p>
        </p:txBody>
      </p:sp>
      <p:pic>
        <p:nvPicPr>
          <p:cNvPr id="25607" name="图片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668" y="1847850"/>
            <a:ext cx="1436688" cy="169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文本框 21"/>
          <p:cNvSpPr txBox="1">
            <a:spLocks noChangeArrowheads="1"/>
          </p:cNvSpPr>
          <p:nvPr/>
        </p:nvSpPr>
        <p:spPr bwMode="auto">
          <a:xfrm>
            <a:off x="4403636" y="4108509"/>
            <a:ext cx="4133850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kumimoji="1" lang="zh-CN" altLang="en-US" sz="2000"/>
              <a:t>安琪 专利代理人</a:t>
            </a:r>
            <a:endParaRPr kumimoji="1" lang="en-US" altLang="zh-CN" sz="2000"/>
          </a:p>
          <a:p>
            <a:pPr algn="l">
              <a:spcBef>
                <a:spcPct val="0"/>
              </a:spcBef>
              <a:buFontTx/>
              <a:buNone/>
            </a:pPr>
            <a:endParaRPr kumimoji="1" lang="en-US" altLang="zh-CN" sz="2000"/>
          </a:p>
          <a:p>
            <a:pPr algn="l">
              <a:spcBef>
                <a:spcPct val="0"/>
              </a:spcBef>
              <a:buFontTx/>
              <a:buNone/>
            </a:pPr>
            <a:r>
              <a:rPr kumimoji="1" lang="zh-CN" altLang="en-US" sz="2000"/>
              <a:t>黑龙江科技大学 电气工程专业 硕士</a:t>
            </a:r>
            <a:endParaRPr kumimoji="1" lang="zh-CN" altLang="en-US" sz="2000"/>
          </a:p>
          <a:p>
            <a:pPr algn="l">
              <a:spcBef>
                <a:spcPct val="0"/>
              </a:spcBef>
              <a:buFontTx/>
              <a:buNone/>
            </a:pPr>
            <a:endParaRPr kumimoji="1" lang="en-US" altLang="zh-CN" sz="2000"/>
          </a:p>
          <a:p>
            <a:pPr algn="l">
              <a:spcBef>
                <a:spcPct val="0"/>
              </a:spcBef>
              <a:buFontTx/>
              <a:buNone/>
            </a:pPr>
            <a:r>
              <a:rPr kumimoji="1" lang="zh-CN" altLang="en-US" sz="2000"/>
              <a:t>从业年限：</a:t>
            </a:r>
            <a:r>
              <a:rPr kumimoji="1" lang="en-US" altLang="zh-CN" sz="2000"/>
              <a:t>13</a:t>
            </a:r>
            <a:r>
              <a:rPr kumimoji="1" lang="zh-CN" altLang="en-US" sz="2000"/>
              <a:t>年</a:t>
            </a:r>
            <a:endParaRPr kumimoji="1" lang="en-US" altLang="zh-CN" sz="2000"/>
          </a:p>
          <a:p>
            <a:pPr algn="l">
              <a:spcBef>
                <a:spcPct val="0"/>
              </a:spcBef>
              <a:buFontTx/>
              <a:buNone/>
            </a:pPr>
            <a:r>
              <a:rPr kumimoji="1" lang="zh-CN" altLang="en-US" sz="2000"/>
              <a:t>工作语言：中文、英文</a:t>
            </a:r>
            <a:endParaRPr kumimoji="1" lang="en-US" altLang="zh-CN" sz="2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 160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869950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文本框 36"/>
          <p:cNvSpPr txBox="1">
            <a:spLocks noChangeArrowheads="1"/>
          </p:cNvSpPr>
          <p:nvPr/>
        </p:nvSpPr>
        <p:spPr bwMode="auto">
          <a:xfrm>
            <a:off x="4056131" y="4310438"/>
            <a:ext cx="3879850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kumimoji="1" lang="zh-CN" altLang="en-US" sz="2000"/>
              <a:t>田鸿儒 专利代理人</a:t>
            </a:r>
            <a:endParaRPr kumimoji="1" lang="en-US" altLang="zh-CN" sz="2000"/>
          </a:p>
          <a:p>
            <a:pPr algn="l">
              <a:spcBef>
                <a:spcPct val="0"/>
              </a:spcBef>
              <a:buFontTx/>
              <a:buNone/>
            </a:pPr>
            <a:endParaRPr kumimoji="1" lang="en-US" altLang="zh-CN" sz="2000"/>
          </a:p>
          <a:p>
            <a:pPr algn="l">
              <a:spcBef>
                <a:spcPct val="0"/>
              </a:spcBef>
              <a:buFontTx/>
              <a:buNone/>
            </a:pPr>
            <a:r>
              <a:rPr kumimoji="1" lang="zh-CN" altLang="en-US" sz="2000"/>
              <a:t>吉林大学 高分子化学与物理 硕士</a:t>
            </a:r>
            <a:endParaRPr kumimoji="1" lang="en-US" altLang="zh-CN" sz="2000"/>
          </a:p>
          <a:p>
            <a:pPr algn="l">
              <a:spcBef>
                <a:spcPct val="0"/>
              </a:spcBef>
              <a:buFontTx/>
              <a:buNone/>
            </a:pPr>
            <a:endParaRPr kumimoji="1" lang="en-US" altLang="zh-CN" sz="2000"/>
          </a:p>
          <a:p>
            <a:pPr algn="l">
              <a:spcBef>
                <a:spcPct val="0"/>
              </a:spcBef>
              <a:buFontTx/>
              <a:buNone/>
            </a:pPr>
            <a:r>
              <a:rPr kumimoji="1" lang="zh-CN" altLang="en-US" sz="2000"/>
              <a:t>从业年限：</a:t>
            </a:r>
            <a:r>
              <a:rPr kumimoji="1" lang="en-US" altLang="zh-CN" sz="2000"/>
              <a:t>13</a:t>
            </a:r>
            <a:r>
              <a:rPr kumimoji="1" lang="zh-CN" altLang="en-US" sz="2000"/>
              <a:t>年</a:t>
            </a:r>
            <a:endParaRPr kumimoji="1" lang="en-US" altLang="zh-CN" sz="2000"/>
          </a:p>
          <a:p>
            <a:pPr algn="l">
              <a:spcBef>
                <a:spcPct val="0"/>
              </a:spcBef>
              <a:buFontTx/>
              <a:buNone/>
            </a:pPr>
            <a:r>
              <a:rPr kumimoji="1" lang="zh-CN" altLang="en-US" sz="2000"/>
              <a:t>工作语言：中文、英文</a:t>
            </a:r>
            <a:endParaRPr kumimoji="1" lang="en-US" altLang="zh-CN" sz="2000"/>
          </a:p>
        </p:txBody>
      </p:sp>
      <p:pic>
        <p:nvPicPr>
          <p:cNvPr id="25606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2078039"/>
            <a:ext cx="139065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文本框 2"/>
          <p:cNvSpPr txBox="1">
            <a:spLocks noChangeArrowheads="1"/>
          </p:cNvSpPr>
          <p:nvPr/>
        </p:nvSpPr>
        <p:spPr bwMode="auto">
          <a:xfrm>
            <a:off x="639980" y="4310437"/>
            <a:ext cx="3230880" cy="224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kumimoji="1" lang="zh-CN" altLang="en-US" sz="2000" dirty="0"/>
              <a:t>李建华 律师</a:t>
            </a:r>
            <a:r>
              <a:rPr kumimoji="1" lang="en-US" altLang="zh-CN" sz="2000" dirty="0"/>
              <a:t>/</a:t>
            </a:r>
            <a:r>
              <a:rPr kumimoji="1" lang="zh-CN" altLang="en-US" sz="2000" dirty="0"/>
              <a:t>专利代理人</a:t>
            </a:r>
            <a:endParaRPr kumimoji="1" lang="en-US" altLang="zh-CN" sz="2000" dirty="0"/>
          </a:p>
          <a:p>
            <a:pPr algn="l">
              <a:spcBef>
                <a:spcPct val="0"/>
              </a:spcBef>
              <a:buFontTx/>
              <a:buNone/>
            </a:pPr>
            <a:endParaRPr kumimoji="1" lang="en-US" altLang="zh-CN" sz="2000" dirty="0"/>
          </a:p>
          <a:p>
            <a:pPr algn="l">
              <a:spcBef>
                <a:spcPct val="0"/>
              </a:spcBef>
              <a:buFontTx/>
              <a:buNone/>
            </a:pPr>
            <a:r>
              <a:rPr kumimoji="1" lang="zh-CN" altLang="en-US" sz="2000" dirty="0"/>
              <a:t>青岛科技大学，材料学本科</a:t>
            </a:r>
            <a:endParaRPr kumimoji="1" lang="zh-CN" altLang="en-US" sz="2000" dirty="0"/>
          </a:p>
          <a:p>
            <a:pPr algn="l">
              <a:spcBef>
                <a:spcPct val="0"/>
              </a:spcBef>
              <a:buFontTx/>
              <a:buNone/>
            </a:pPr>
            <a:r>
              <a:rPr kumimoji="1" lang="zh-CN" altLang="en-US" sz="2000" dirty="0"/>
              <a:t>中国人民大学 法律 硕士</a:t>
            </a:r>
            <a:endParaRPr kumimoji="1" lang="en-US" altLang="zh-CN" sz="2000" dirty="0"/>
          </a:p>
          <a:p>
            <a:pPr algn="l">
              <a:spcBef>
                <a:spcPct val="0"/>
              </a:spcBef>
              <a:buFontTx/>
              <a:buNone/>
            </a:pPr>
            <a:endParaRPr kumimoji="1" lang="en-US" altLang="zh-CN" sz="2000" dirty="0"/>
          </a:p>
          <a:p>
            <a:pPr algn="l">
              <a:spcBef>
                <a:spcPct val="0"/>
              </a:spcBef>
              <a:buFontTx/>
              <a:buNone/>
            </a:pPr>
            <a:r>
              <a:rPr kumimoji="1" lang="zh-CN" altLang="en-US" sz="2000" dirty="0"/>
              <a:t>从业年限：</a:t>
            </a:r>
            <a:r>
              <a:rPr kumimoji="1" lang="en-US" altLang="zh-CN" sz="2000" dirty="0"/>
              <a:t>15</a:t>
            </a:r>
            <a:r>
              <a:rPr kumimoji="1" lang="zh-CN" altLang="en-US" sz="2000" dirty="0"/>
              <a:t>年</a:t>
            </a:r>
            <a:endParaRPr kumimoji="1" lang="en-US" altLang="zh-CN" sz="2000" dirty="0"/>
          </a:p>
          <a:p>
            <a:pPr algn="l">
              <a:spcBef>
                <a:spcPct val="0"/>
              </a:spcBef>
              <a:buFontTx/>
              <a:buNone/>
            </a:pPr>
            <a:r>
              <a:rPr kumimoji="1" lang="zh-CN" altLang="en-US" sz="2000" dirty="0"/>
              <a:t>工作语言：中文、英文</a:t>
            </a:r>
            <a:endParaRPr kumimoji="1" lang="en-US" altLang="zh-CN" sz="2000" dirty="0"/>
          </a:p>
        </p:txBody>
      </p:sp>
      <p:pic>
        <p:nvPicPr>
          <p:cNvPr id="25609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918" y="2019300"/>
            <a:ext cx="1463675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60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6750" y="-12700"/>
            <a:ext cx="336550" cy="1035050"/>
          </a:xfrm>
          <a:prstGeom prst="rect">
            <a:avLst/>
          </a:prstGeom>
        </p:spPr>
      </p:pic>
      <p:sp>
        <p:nvSpPr>
          <p:cNvPr id="12" name="Object 1603"/>
          <p:cNvSpPr txBox="1"/>
          <p:nvPr/>
        </p:nvSpPr>
        <p:spPr>
          <a:xfrm>
            <a:off x="1193800" y="431800"/>
            <a:ext cx="2032000" cy="3810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500" dirty="0">
                <a:solidFill>
                  <a:srgbClr val="4D4D4D"/>
                </a:solidFill>
                <a:latin typeface="SourceHanSansSC-Bold"/>
                <a:ea typeface="SourceHanSansSC-Bold"/>
              </a:rPr>
              <a:t>核心团队</a:t>
            </a:r>
            <a:endParaRPr lang="zh-CN" altLang="en-US" sz="9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2028" y="2190750"/>
            <a:ext cx="1171575" cy="1576388"/>
          </a:xfrm>
          <a:prstGeom prst="rect">
            <a:avLst/>
          </a:prstGeom>
        </p:spPr>
      </p:pic>
      <p:sp>
        <p:nvSpPr>
          <p:cNvPr id="3" name="文本框 36"/>
          <p:cNvSpPr txBox="1">
            <a:spLocks noChangeArrowheads="1"/>
          </p:cNvSpPr>
          <p:nvPr/>
        </p:nvSpPr>
        <p:spPr bwMode="auto">
          <a:xfrm>
            <a:off x="7844541" y="4310438"/>
            <a:ext cx="2863850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kumimoji="1" lang="zh-CN" altLang="en-US" sz="2000"/>
              <a:t>刘艳霞 专利代理人</a:t>
            </a:r>
            <a:endParaRPr kumimoji="1" lang="en-US" altLang="zh-CN" sz="2000"/>
          </a:p>
          <a:p>
            <a:pPr algn="l">
              <a:spcBef>
                <a:spcPct val="0"/>
              </a:spcBef>
              <a:buFontTx/>
              <a:buNone/>
            </a:pPr>
            <a:endParaRPr kumimoji="1" lang="en-US" altLang="zh-CN" sz="2000"/>
          </a:p>
          <a:p>
            <a:pPr algn="l">
              <a:spcBef>
                <a:spcPct val="0"/>
              </a:spcBef>
              <a:buFontTx/>
              <a:buNone/>
            </a:pPr>
            <a:r>
              <a:rPr kumimoji="1" lang="zh-CN" altLang="en-US" sz="2000"/>
              <a:t>河北大学 电子信息 本科</a:t>
            </a:r>
            <a:endParaRPr kumimoji="1" lang="en-US" altLang="zh-CN" sz="2000"/>
          </a:p>
          <a:p>
            <a:pPr algn="l">
              <a:spcBef>
                <a:spcPct val="0"/>
              </a:spcBef>
              <a:buFontTx/>
              <a:buNone/>
            </a:pPr>
            <a:endParaRPr kumimoji="1" lang="en-US" altLang="zh-CN" sz="2000"/>
          </a:p>
          <a:p>
            <a:pPr algn="l">
              <a:spcBef>
                <a:spcPct val="0"/>
              </a:spcBef>
              <a:buFontTx/>
              <a:buNone/>
            </a:pPr>
            <a:r>
              <a:rPr kumimoji="1" lang="zh-CN" altLang="en-US" sz="2000"/>
              <a:t>从业年限：</a:t>
            </a:r>
            <a:r>
              <a:rPr kumimoji="1" lang="en-US" altLang="zh-CN" sz="2000"/>
              <a:t>12</a:t>
            </a:r>
            <a:r>
              <a:rPr kumimoji="1" lang="zh-CN" altLang="en-US" sz="2000"/>
              <a:t>年</a:t>
            </a:r>
            <a:endParaRPr kumimoji="1" lang="en-US" altLang="zh-CN" sz="2000"/>
          </a:p>
          <a:p>
            <a:pPr algn="l">
              <a:spcBef>
                <a:spcPct val="0"/>
              </a:spcBef>
              <a:buFontTx/>
              <a:buNone/>
            </a:pPr>
            <a:r>
              <a:rPr kumimoji="1" lang="zh-CN" altLang="en-US" sz="2000"/>
              <a:t>工作语言：中文、英文</a:t>
            </a:r>
            <a:endParaRPr kumimoji="1" lang="en-US" altLang="zh-CN" sz="2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 160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869950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图片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803" y="1948543"/>
            <a:ext cx="118110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文本框 35"/>
          <p:cNvSpPr txBox="1">
            <a:spLocks noChangeArrowheads="1"/>
          </p:cNvSpPr>
          <p:nvPr/>
        </p:nvSpPr>
        <p:spPr bwMode="auto">
          <a:xfrm>
            <a:off x="352183" y="3966891"/>
            <a:ext cx="3004820" cy="224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kumimoji="1" lang="zh-CN" altLang="en-US" sz="2000" dirty="0"/>
              <a:t>吴金水 律师</a:t>
            </a:r>
            <a:r>
              <a:rPr kumimoji="1" lang="en-US" altLang="zh-CN" sz="2000" dirty="0"/>
              <a:t>/</a:t>
            </a:r>
            <a:r>
              <a:rPr kumimoji="1" lang="zh-CN" altLang="en-US" sz="2000" dirty="0"/>
              <a:t>专利代理人</a:t>
            </a:r>
            <a:endParaRPr kumimoji="1" lang="en-US" altLang="zh-CN" sz="2000" dirty="0"/>
          </a:p>
          <a:p>
            <a:pPr algn="l">
              <a:spcBef>
                <a:spcPct val="0"/>
              </a:spcBef>
              <a:buFontTx/>
              <a:buNone/>
            </a:pPr>
            <a:endParaRPr kumimoji="1" lang="en-US" altLang="zh-CN" sz="2000" dirty="0"/>
          </a:p>
          <a:p>
            <a:pPr algn="l">
              <a:spcBef>
                <a:spcPct val="0"/>
              </a:spcBef>
              <a:buFontTx/>
              <a:buNone/>
            </a:pPr>
            <a:r>
              <a:rPr kumimoji="1" lang="zh-CN" altLang="en-US" sz="2000" dirty="0"/>
              <a:t>南昌大学   工科 本科</a:t>
            </a:r>
            <a:endParaRPr kumimoji="1" lang="zh-CN" altLang="en-US" sz="2000" dirty="0"/>
          </a:p>
          <a:p>
            <a:pPr algn="l">
              <a:spcBef>
                <a:spcPct val="0"/>
              </a:spcBef>
              <a:buFontTx/>
              <a:buNone/>
            </a:pPr>
            <a:r>
              <a:rPr kumimoji="1" lang="zh-CN" altLang="en-US" sz="2000" dirty="0"/>
              <a:t>中国政法大学    法律硕士</a:t>
            </a:r>
            <a:endParaRPr kumimoji="1" lang="zh-CN" altLang="en-US" sz="2000" dirty="0"/>
          </a:p>
          <a:p>
            <a:pPr algn="l">
              <a:spcBef>
                <a:spcPct val="0"/>
              </a:spcBef>
              <a:buFontTx/>
              <a:buNone/>
            </a:pPr>
            <a:endParaRPr kumimoji="1" lang="en-US" altLang="zh-CN" sz="2000" dirty="0"/>
          </a:p>
          <a:p>
            <a:pPr algn="l">
              <a:spcBef>
                <a:spcPct val="0"/>
              </a:spcBef>
              <a:buFontTx/>
              <a:buNone/>
            </a:pPr>
            <a:r>
              <a:rPr kumimoji="1" lang="zh-CN" altLang="en-US" sz="2000" dirty="0"/>
              <a:t>从业年限：</a:t>
            </a:r>
            <a:r>
              <a:rPr kumimoji="1" lang="en-US" altLang="zh-CN" sz="2000" dirty="0"/>
              <a:t>12</a:t>
            </a:r>
            <a:r>
              <a:rPr kumimoji="1" lang="zh-CN" altLang="en-US" sz="2000" dirty="0"/>
              <a:t>年</a:t>
            </a:r>
            <a:endParaRPr kumimoji="1" lang="en-US" altLang="zh-CN" sz="2000" dirty="0"/>
          </a:p>
          <a:p>
            <a:pPr algn="l">
              <a:spcBef>
                <a:spcPct val="0"/>
              </a:spcBef>
              <a:buFontTx/>
              <a:buNone/>
            </a:pPr>
            <a:r>
              <a:rPr kumimoji="1" lang="zh-CN" altLang="en-US" sz="2000" dirty="0"/>
              <a:t>工作语言：中文、英文</a:t>
            </a:r>
            <a:endParaRPr kumimoji="1" lang="en-US" altLang="zh-CN" sz="2000" dirty="0"/>
          </a:p>
        </p:txBody>
      </p:sp>
      <p:sp>
        <p:nvSpPr>
          <p:cNvPr id="24583" name="文本框 36"/>
          <p:cNvSpPr txBox="1">
            <a:spLocks noChangeArrowheads="1"/>
          </p:cNvSpPr>
          <p:nvPr/>
        </p:nvSpPr>
        <p:spPr bwMode="auto">
          <a:xfrm>
            <a:off x="3994105" y="3966891"/>
            <a:ext cx="27559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sz="2000" dirty="0">
                <a:latin typeface="微软雅黑" panose="020B0503020204020204" charset="-122"/>
                <a:cs typeface="微软雅黑" panose="020B0503020204020204" charset="-122"/>
                <a:sym typeface="+mn-ea"/>
              </a:rPr>
              <a:t>金础石</a:t>
            </a:r>
            <a:r>
              <a:rPr kumimoji="1" lang="zh-CN" altLang="en-US" sz="2000"/>
              <a:t> 日本</a:t>
            </a:r>
            <a:r>
              <a:rPr lang="zh-CN" altLang="en-US" sz="2000" spc="5" dirty="0">
                <a:latin typeface="微软雅黑" panose="020B0503020204020204" charset="-122"/>
                <a:cs typeface="微软雅黑" panose="020B0503020204020204" charset="-122"/>
                <a:sym typeface="+mn-ea"/>
              </a:rPr>
              <a:t>资深顾问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 algn="l">
              <a:lnSpc>
                <a:spcPct val="100000"/>
              </a:lnSpc>
              <a:buNone/>
            </a:pPr>
            <a:endParaRPr sz="2000" dirty="0"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l">
              <a:lnSpc>
                <a:spcPct val="100000"/>
              </a:lnSpc>
              <a:buNone/>
            </a:pPr>
            <a:r>
              <a:rPr sz="2000" dirty="0">
                <a:latin typeface="微软雅黑" panose="020B0503020204020204" charset="-122"/>
                <a:cs typeface="微软雅黑" panose="020B0503020204020204" charset="-122"/>
                <a:sym typeface="+mn-ea"/>
              </a:rPr>
              <a:t>北京银龙  </a:t>
            </a:r>
            <a:r>
              <a:rPr sz="2000" spc="-105" dirty="0">
                <a:latin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sz="2000" spc="-105" dirty="0">
                <a:latin typeface="微软雅黑" panose="020B0503020204020204" charset="-122"/>
                <a:cs typeface="微软雅黑" panose="020B0503020204020204" charset="-122"/>
                <a:sym typeface="+mn-ea"/>
              </a:rPr>
              <a:t>前</a:t>
            </a:r>
            <a:r>
              <a:rPr sz="2000" dirty="0">
                <a:latin typeface="微软雅黑" panose="020B0503020204020204" charset="-122"/>
                <a:cs typeface="微软雅黑" panose="020B0503020204020204" charset="-122"/>
                <a:sym typeface="+mn-ea"/>
              </a:rPr>
              <a:t>副总经</a:t>
            </a:r>
            <a:r>
              <a:rPr sz="2000" spc="5" dirty="0">
                <a:latin typeface="微软雅黑" panose="020B0503020204020204" charset="-122"/>
                <a:cs typeface="微软雅黑" panose="020B0503020204020204" charset="-122"/>
                <a:sym typeface="+mn-ea"/>
              </a:rPr>
              <a:t>理 </a:t>
            </a:r>
            <a:endParaRPr sz="2000" spc="5" dirty="0">
              <a:latin typeface="微软雅黑" panose="020B0503020204020204" charset="-122"/>
              <a:cs typeface="微软雅黑" panose="020B0503020204020204" charset="-122"/>
            </a:endParaRPr>
          </a:p>
          <a:p>
            <a:pPr algn="l">
              <a:spcBef>
                <a:spcPct val="0"/>
              </a:spcBef>
              <a:buFontTx/>
              <a:buNone/>
            </a:pPr>
            <a:r>
              <a:rPr kumimoji="1" lang="zh-CN" altLang="en-US" sz="2000"/>
              <a:t>清华大学   工科本科</a:t>
            </a:r>
            <a:endParaRPr kumimoji="1" lang="zh-CN" altLang="en-US" sz="2000"/>
          </a:p>
          <a:p>
            <a:pPr algn="l">
              <a:spcBef>
                <a:spcPct val="0"/>
              </a:spcBef>
              <a:buFontTx/>
              <a:buNone/>
            </a:pPr>
            <a:r>
              <a:rPr kumimoji="1" lang="zh-CN" altLang="en-US" sz="2000"/>
              <a:t>东京大学   工科博士</a:t>
            </a:r>
            <a:endParaRPr kumimoji="1" lang="zh-CN" altLang="en-US" sz="2000"/>
          </a:p>
          <a:p>
            <a:pPr algn="l">
              <a:spcBef>
                <a:spcPct val="0"/>
              </a:spcBef>
              <a:buFontTx/>
              <a:buNone/>
            </a:pPr>
            <a:endParaRPr kumimoji="1" lang="zh-CN" altLang="en-US" sz="2000"/>
          </a:p>
          <a:p>
            <a:pPr algn="l">
              <a:spcBef>
                <a:spcPct val="0"/>
              </a:spcBef>
              <a:buFontTx/>
              <a:buNone/>
            </a:pPr>
            <a:r>
              <a:rPr kumimoji="1" lang="zh-CN" altLang="en-US" sz="2000"/>
              <a:t>从业年限：</a:t>
            </a:r>
            <a:r>
              <a:rPr kumimoji="1" lang="en-US" altLang="zh-CN" sz="2000"/>
              <a:t>21</a:t>
            </a:r>
            <a:r>
              <a:rPr kumimoji="1" lang="zh-CN" altLang="en-US" sz="2000"/>
              <a:t>年</a:t>
            </a:r>
            <a:endParaRPr kumimoji="1" lang="en-US" altLang="zh-CN" sz="2000"/>
          </a:p>
          <a:p>
            <a:pPr algn="l">
              <a:spcBef>
                <a:spcPct val="0"/>
              </a:spcBef>
              <a:buFontTx/>
              <a:buNone/>
            </a:pPr>
            <a:r>
              <a:rPr kumimoji="1" lang="zh-CN" altLang="en-US" sz="2000"/>
              <a:t>工作语言：中文、日文</a:t>
            </a:r>
            <a:endParaRPr kumimoji="1" lang="en-US" altLang="zh-CN" sz="2000"/>
          </a:p>
        </p:txBody>
      </p:sp>
      <p:pic>
        <p:nvPicPr>
          <p:cNvPr id="24584" name="图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809" y="1994581"/>
            <a:ext cx="1082675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文本框 21"/>
          <p:cNvSpPr txBox="1">
            <a:spLocks noChangeArrowheads="1"/>
          </p:cNvSpPr>
          <p:nvPr/>
        </p:nvSpPr>
        <p:spPr bwMode="auto">
          <a:xfrm>
            <a:off x="8143709" y="3966890"/>
            <a:ext cx="3442335" cy="224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kumimoji="1" lang="zh-CN" altLang="en-US" sz="2000"/>
              <a:t>赵银萍 律师</a:t>
            </a:r>
            <a:r>
              <a:rPr kumimoji="1" lang="en-US" altLang="zh-CN" sz="2000"/>
              <a:t>/</a:t>
            </a:r>
            <a:r>
              <a:rPr kumimoji="1" lang="zh-CN" altLang="en-US" sz="2000"/>
              <a:t>专利代理人</a:t>
            </a:r>
            <a:endParaRPr kumimoji="1" lang="en-US" altLang="zh-CN" sz="2000"/>
          </a:p>
          <a:p>
            <a:pPr algn="l">
              <a:spcBef>
                <a:spcPct val="0"/>
              </a:spcBef>
              <a:buFontTx/>
              <a:buNone/>
            </a:pPr>
            <a:endParaRPr kumimoji="1" lang="zh-CN" altLang="en-US" sz="2000"/>
          </a:p>
          <a:p>
            <a:pPr algn="l">
              <a:spcBef>
                <a:spcPct val="0"/>
              </a:spcBef>
              <a:buFontTx/>
              <a:buNone/>
            </a:pPr>
            <a:r>
              <a:rPr kumimoji="1" lang="en-US" altLang="zh-CN" sz="2000"/>
              <a:t>沈阳大学  机械及自动化 </a:t>
            </a:r>
            <a:r>
              <a:rPr kumimoji="1" lang="zh-CN" altLang="en-US" sz="2000"/>
              <a:t>本科</a:t>
            </a:r>
            <a:endParaRPr kumimoji="1" lang="zh-CN" altLang="en-US" sz="2000"/>
          </a:p>
          <a:p>
            <a:pPr algn="l">
              <a:spcBef>
                <a:spcPct val="0"/>
              </a:spcBef>
              <a:buFontTx/>
              <a:buNone/>
            </a:pPr>
            <a:r>
              <a:rPr kumimoji="1" lang="zh-CN" altLang="en-US" sz="2000"/>
              <a:t>中国政法大学 法律硕士</a:t>
            </a:r>
            <a:endParaRPr kumimoji="1" lang="en-US" altLang="zh-CN" sz="2000"/>
          </a:p>
          <a:p>
            <a:pPr algn="l">
              <a:spcBef>
                <a:spcPct val="0"/>
              </a:spcBef>
              <a:buFontTx/>
              <a:buNone/>
            </a:pPr>
            <a:endParaRPr kumimoji="1" lang="en-US" altLang="zh-CN" sz="2000"/>
          </a:p>
          <a:p>
            <a:pPr algn="l">
              <a:spcBef>
                <a:spcPct val="0"/>
              </a:spcBef>
              <a:buFontTx/>
              <a:buNone/>
            </a:pPr>
            <a:r>
              <a:rPr kumimoji="1" lang="zh-CN" altLang="en-US" sz="2000"/>
              <a:t>从业年限：</a:t>
            </a:r>
            <a:r>
              <a:rPr kumimoji="1" lang="en-US" altLang="zh-CN" sz="2000"/>
              <a:t>8</a:t>
            </a:r>
            <a:r>
              <a:rPr kumimoji="1" lang="zh-CN" altLang="en-US" sz="2000"/>
              <a:t>年</a:t>
            </a:r>
            <a:endParaRPr kumimoji="1" lang="en-US" altLang="zh-CN" sz="2000"/>
          </a:p>
          <a:p>
            <a:pPr algn="l">
              <a:spcBef>
                <a:spcPct val="0"/>
              </a:spcBef>
              <a:buFontTx/>
              <a:buNone/>
            </a:pPr>
            <a:r>
              <a:rPr kumimoji="1" lang="zh-CN" altLang="en-US" sz="2000"/>
              <a:t>工作语言：中文、英文</a:t>
            </a:r>
            <a:endParaRPr kumimoji="1" lang="en-US" altLang="zh-CN" sz="2000"/>
          </a:p>
        </p:txBody>
      </p:sp>
      <p:pic>
        <p:nvPicPr>
          <p:cNvPr id="11" name="image 160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6750" y="-12700"/>
            <a:ext cx="336550" cy="1035050"/>
          </a:xfrm>
          <a:prstGeom prst="rect">
            <a:avLst/>
          </a:prstGeom>
        </p:spPr>
      </p:pic>
      <p:sp>
        <p:nvSpPr>
          <p:cNvPr id="12" name="Object 1603"/>
          <p:cNvSpPr txBox="1"/>
          <p:nvPr/>
        </p:nvSpPr>
        <p:spPr>
          <a:xfrm>
            <a:off x="1193800" y="431800"/>
            <a:ext cx="2032000" cy="3810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500" dirty="0">
                <a:solidFill>
                  <a:srgbClr val="4D4D4D"/>
                </a:solidFill>
                <a:latin typeface="SourceHanSansSC-Bold"/>
                <a:ea typeface="SourceHanSansSC-Bold"/>
              </a:rPr>
              <a:t>核心团队</a:t>
            </a:r>
            <a:endParaRPr lang="zh-CN" altLang="en-US" sz="9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066" y="1948543"/>
            <a:ext cx="1558498" cy="16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FULL_TEXT_BEAUTIFY_COPY_ID" val="2"/>
</p:tagLst>
</file>

<file path=ppt/tags/tag2.xml><?xml version="1.0" encoding="utf-8"?>
<p:tagLst xmlns:p="http://schemas.openxmlformats.org/presentationml/2006/main">
  <p:tag name="KSO_WM_FULL_TEXT_BEAUTIFY_COPY_ID" val="6"/>
</p:tagLst>
</file>

<file path=ppt/tags/tag3.xml><?xml version="1.0" encoding="utf-8"?>
<p:tagLst xmlns:p="http://schemas.openxmlformats.org/presentationml/2006/main">
  <p:tag name="KSO_WM_FULL_TEXT_BEAUTIFY_COPY_ID" val="4"/>
</p:tagLst>
</file>

<file path=ppt/tags/tag4.xml><?xml version="1.0" encoding="utf-8"?>
<p:tagLst xmlns:p="http://schemas.openxmlformats.org/presentationml/2006/main">
  <p:tag name="COMMONDATA" val="eyJoZGlkIjoiNzYwMjU3OTliODJlZjVjNTNiMzU5ZWM3YjliYjcyNmM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2843</Words>
  <Application>WPS 演示</Application>
  <PresentationFormat>宽屏</PresentationFormat>
  <Paragraphs>313</Paragraphs>
  <Slides>23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7" baseType="lpstr">
      <vt:lpstr>Arial</vt:lpstr>
      <vt:lpstr>宋体</vt:lpstr>
      <vt:lpstr>Wingdings</vt:lpstr>
      <vt:lpstr>Arial</vt:lpstr>
      <vt:lpstr>微软雅黑</vt:lpstr>
      <vt:lpstr>SourceHanSansSC-Bold</vt:lpstr>
      <vt:lpstr>Segoe Print</vt:lpstr>
      <vt:lpstr>华文黑体</vt:lpstr>
      <vt:lpstr>黑体</vt:lpstr>
      <vt:lpstr>Wingdings 2</vt:lpstr>
      <vt:lpstr>Goudy Old Style</vt:lpstr>
      <vt:lpstr>华文黑体</vt:lpstr>
      <vt:lpstr>Calibri</vt:lpstr>
      <vt:lpstr>Arial Unicode MS</vt:lpstr>
      <vt:lpstr>等线 Light</vt:lpstr>
      <vt:lpstr>等线</vt:lpstr>
      <vt:lpstr>微软雅黑 Light</vt:lpstr>
      <vt:lpstr>Malgun Gothic</vt:lpstr>
      <vt:lpstr>Times New Roman</vt:lpstr>
      <vt:lpstr>隶书</vt:lpstr>
      <vt:lpstr>Helvetica</vt:lpstr>
      <vt:lpstr>Wingdings</vt:lpstr>
      <vt:lpstr>PMingLiU-ExtB</vt:lpstr>
      <vt:lpstr>Office 主题</vt:lpstr>
      <vt:lpstr>柏权维服务简介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谢谢，欢迎随时交流！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基于矛盾分析的专利思路拓展方法</dc:title>
  <dc:creator>Name</dc:creator>
  <cp:lastModifiedBy>Anna </cp:lastModifiedBy>
  <cp:revision>294</cp:revision>
  <dcterms:created xsi:type="dcterms:W3CDTF">2021-03-15T12:41:00Z</dcterms:created>
  <dcterms:modified xsi:type="dcterms:W3CDTF">2026-03-10T02:53:10Z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B8E1D5D311AC41DDBD63899DA20683F9</vt:lpwstr>
  </property>
</Properties>
</file>